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89"/>
  </p:notesMasterIdLst>
  <p:handoutMasterIdLst>
    <p:handoutMasterId r:id="rId90"/>
  </p:handoutMasterIdLst>
  <p:sldIdLst>
    <p:sldId id="1778" r:id="rId2"/>
    <p:sldId id="1675" r:id="rId3"/>
    <p:sldId id="2797" r:id="rId4"/>
    <p:sldId id="2798" r:id="rId5"/>
    <p:sldId id="1759" r:id="rId6"/>
    <p:sldId id="2534" r:id="rId7"/>
    <p:sldId id="2352" r:id="rId8"/>
    <p:sldId id="1761" r:id="rId9"/>
    <p:sldId id="2350" r:id="rId10"/>
    <p:sldId id="2364" r:id="rId11"/>
    <p:sldId id="2758" r:id="rId12"/>
    <p:sldId id="1678" r:id="rId13"/>
    <p:sldId id="2535" r:id="rId14"/>
    <p:sldId id="2549" r:id="rId15"/>
    <p:sldId id="2602" r:id="rId16"/>
    <p:sldId id="2513" r:id="rId17"/>
    <p:sldId id="2357" r:id="rId18"/>
    <p:sldId id="2748" r:id="rId19"/>
    <p:sldId id="2517" r:id="rId20"/>
    <p:sldId id="2783" r:id="rId21"/>
    <p:sldId id="2591" r:id="rId22"/>
    <p:sldId id="2596" r:id="rId23"/>
    <p:sldId id="2365" r:id="rId24"/>
    <p:sldId id="2590" r:id="rId25"/>
    <p:sldId id="2756" r:id="rId26"/>
    <p:sldId id="2595" r:id="rId27"/>
    <p:sldId id="2759" r:id="rId28"/>
    <p:sldId id="2790" r:id="rId29"/>
    <p:sldId id="2805" r:id="rId30"/>
    <p:sldId id="2806" r:id="rId31"/>
    <p:sldId id="2757" r:id="rId32"/>
    <p:sldId id="2789" r:id="rId33"/>
    <p:sldId id="2761" r:id="rId34"/>
    <p:sldId id="2779" r:id="rId35"/>
    <p:sldId id="2780" r:id="rId36"/>
    <p:sldId id="2607" r:id="rId37"/>
    <p:sldId id="2746" r:id="rId38"/>
    <p:sldId id="2744" r:id="rId39"/>
    <p:sldId id="2606" r:id="rId40"/>
    <p:sldId id="2799" r:id="rId41"/>
    <p:sldId id="2608" r:id="rId42"/>
    <p:sldId id="2745" r:id="rId43"/>
    <p:sldId id="2743" r:id="rId44"/>
    <p:sldId id="2800" r:id="rId45"/>
    <p:sldId id="2801" r:id="rId46"/>
    <p:sldId id="2804" r:id="rId47"/>
    <p:sldId id="2802" r:id="rId48"/>
    <p:sldId id="2771" r:id="rId49"/>
    <p:sldId id="2433" r:id="rId50"/>
    <p:sldId id="2812" r:id="rId51"/>
    <p:sldId id="2578" r:id="rId52"/>
    <p:sldId id="2814" r:id="rId53"/>
    <p:sldId id="2813" r:id="rId54"/>
    <p:sldId id="2763" r:id="rId55"/>
    <p:sldId id="2776" r:id="rId56"/>
    <p:sldId id="2781" r:id="rId57"/>
    <p:sldId id="2770" r:id="rId58"/>
    <p:sldId id="2747" r:id="rId59"/>
    <p:sldId id="2750" r:id="rId60"/>
    <p:sldId id="2679" r:id="rId61"/>
    <p:sldId id="2622" r:id="rId62"/>
    <p:sldId id="2366" r:id="rId63"/>
    <p:sldId id="2587" r:id="rId64"/>
    <p:sldId id="2657" r:id="rId65"/>
    <p:sldId id="2753" r:id="rId66"/>
    <p:sldId id="2778" r:id="rId67"/>
    <p:sldId id="2752" r:id="rId68"/>
    <p:sldId id="2811" r:id="rId69"/>
    <p:sldId id="2807" r:id="rId70"/>
    <p:sldId id="2808" r:id="rId71"/>
    <p:sldId id="2809" r:id="rId72"/>
    <p:sldId id="2810" r:id="rId73"/>
    <p:sldId id="2598" r:id="rId74"/>
    <p:sldId id="2766" r:id="rId75"/>
    <p:sldId id="2751" r:id="rId76"/>
    <p:sldId id="2603" r:id="rId77"/>
    <p:sldId id="2557" r:id="rId78"/>
    <p:sldId id="2552" r:id="rId79"/>
    <p:sldId id="2593" r:id="rId80"/>
    <p:sldId id="2592" r:id="rId81"/>
    <p:sldId id="2594" r:id="rId82"/>
    <p:sldId id="2640" r:id="rId83"/>
    <p:sldId id="2638" r:id="rId84"/>
    <p:sldId id="2639" r:id="rId85"/>
    <p:sldId id="2571" r:id="rId86"/>
    <p:sldId id="2367" r:id="rId87"/>
    <p:sldId id="2563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74C3FF"/>
    <a:srgbClr val="738260"/>
    <a:srgbClr val="788965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1"/>
    <p:restoredTop sz="97532"/>
  </p:normalViewPr>
  <p:slideViewPr>
    <p:cSldViewPr snapToGrid="0" snapToObjects="1">
      <p:cViewPr varScale="1">
        <p:scale>
          <a:sx n="178" d="100"/>
          <a:sy n="178" d="100"/>
        </p:scale>
        <p:origin x="200" y="15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9/29/22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2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2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6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5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204"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8416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1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13.jpe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notesSlide" Target="../notesSlides/notesSlide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.zoom.us/j/943310071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ortune.com/2014/09/18/walter-isaacson-the-women-of-eniac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9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6.jpe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1.2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5053520" y="2127536"/>
            <a:ext cx="208496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Lectures 1- 3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FEAE-89E4-0849-8FBD-1A97D683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3" y="45768"/>
            <a:ext cx="10515600" cy="553696"/>
          </a:xfrm>
        </p:spPr>
        <p:txBody>
          <a:bodyPr/>
          <a:lstStyle/>
          <a:p>
            <a:r>
              <a:rPr lang="en-US" dirty="0"/>
              <a:t>Programming Language Popularity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ED2D1-6911-174E-9E5F-C0ACA0609B92}"/>
              </a:ext>
            </a:extLst>
          </p:cNvPr>
          <p:cNvSpPr txBox="1"/>
          <p:nvPr/>
        </p:nvSpPr>
        <p:spPr>
          <a:xfrm>
            <a:off x="3810000" y="6256611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+mn-lt"/>
                <a:hlinkClick r:id="rId2"/>
              </a:rPr>
              <a:t>https://www.tiobe.com/tiobe-index/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FF173-0F6B-F648-9BAB-BBE9778F05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6872D-19C7-6C0D-BAF4-DED3E4F8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" y="1513840"/>
            <a:ext cx="12156678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59885-CF13-E942-9133-0B63B5D3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59" y="49000"/>
            <a:ext cx="6963406" cy="425472"/>
          </a:xfrm>
        </p:spPr>
        <p:txBody>
          <a:bodyPr/>
          <a:lstStyle/>
          <a:p>
            <a:r>
              <a:rPr lang="en-US" sz="2800" dirty="0"/>
              <a:t>Program Performance by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95D52-CF27-194F-8206-33E85DBD4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" b="1682"/>
          <a:stretch/>
        </p:blipFill>
        <p:spPr>
          <a:xfrm>
            <a:off x="7269638" y="298729"/>
            <a:ext cx="4922362" cy="65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82458-35FF-9248-A8CC-74C071F3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48" y="441564"/>
            <a:ext cx="4260427" cy="56216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18BEF9A-52B6-C741-8340-57711DAB4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137" y="6030298"/>
            <a:ext cx="6663428" cy="778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dirty="0"/>
              <a:t>Energy Efficiency across Programming Languages, How Do Energy, Time, and Memory Relate? , </a:t>
            </a:r>
            <a:r>
              <a:rPr lang="en-US" sz="1200" i="1" dirty="0"/>
              <a:t>Pereira, Couto, Ribeiro, </a:t>
            </a:r>
            <a:r>
              <a:rPr lang="en-US" sz="1200" i="1" dirty="0" err="1"/>
              <a:t>Rua</a:t>
            </a:r>
            <a:r>
              <a:rPr lang="en-US" sz="1200" i="1" dirty="0"/>
              <a:t>, Cunha, Fernandes, Saraiva, SLE 2017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greenlab.di.uminho.pt</a:t>
            </a:r>
            <a:r>
              <a:rPr lang="en-US" sz="1200" dirty="0">
                <a:solidFill>
                  <a:schemeClr val="tx2"/>
                </a:solidFill>
              </a:rPr>
              <a:t>/wp-content/uploads/2017/10/</a:t>
            </a:r>
            <a:r>
              <a:rPr lang="en-US" sz="1200" dirty="0" err="1">
                <a:solidFill>
                  <a:schemeClr val="tx2"/>
                </a:solidFill>
              </a:rPr>
              <a:t>sleFinal.pdf</a:t>
            </a:r>
            <a:endParaRPr lang="en-US" sz="12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E6F29-58A2-A64F-BFBD-405F4F2ACDD3}"/>
              </a:ext>
            </a:extLst>
          </p:cNvPr>
          <p:cNvSpPr txBox="1"/>
          <p:nvPr/>
        </p:nvSpPr>
        <p:spPr>
          <a:xfrm>
            <a:off x="7664387" y="0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Performance Summary </a:t>
            </a:r>
            <a:r>
              <a:rPr lang="en-US" sz="1200" i="1" dirty="0">
                <a:solidFill>
                  <a:schemeClr val="accent1"/>
                </a:solidFill>
              </a:rPr>
              <a:t>(Ratios Best to Worse)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2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18630"/>
          </a:xfrm>
        </p:spPr>
        <p:txBody>
          <a:bodyPr/>
          <a:lstStyle/>
          <a:p>
            <a:r>
              <a:rPr lang="en-US" sz="2800" dirty="0"/>
              <a:t>Course Goals - 1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050" name="Picture 2" descr="Teradata Buys Data Archiving Firm RainStor | Data Center Knowledge">
            <a:extLst>
              <a:ext uri="{FF2B5EF4-FFF2-40B4-BE49-F238E27FC236}">
                <a16:creationId xmlns:a16="http://schemas.microsoft.com/office/drawing/2014/main" id="{A0B42C24-8B90-7B42-B018-0B7CE1646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2215944"/>
            <a:ext cx="5193201" cy="39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DFF9-0A7A-6941-BF7E-61B2C8E0573A}"/>
              </a:ext>
            </a:extLst>
          </p:cNvPr>
          <p:cNvSpPr txBox="1"/>
          <p:nvPr/>
        </p:nvSpPr>
        <p:spPr>
          <a:xfrm>
            <a:off x="5717872" y="6193714"/>
            <a:ext cx="442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Teradata MPP Database System: </a:t>
            </a:r>
          </a:p>
          <a:p>
            <a:r>
              <a:rPr lang="en-US" dirty="0" err="1"/>
              <a:t>Ebay</a:t>
            </a:r>
            <a:r>
              <a:rPr lang="en-US" dirty="0"/>
              <a:t> at Switch Datacenter Las Vegas NV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1F7018-B7C1-C441-AFD4-0E4EF0D2EE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8" y="850643"/>
            <a:ext cx="5285878" cy="53430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Introduction to System Programming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"Back-end/enterprise" server software</a:t>
            </a:r>
          </a:p>
          <a:p>
            <a:r>
              <a:rPr lang="en-US" sz="2200" dirty="0">
                <a:solidFill>
                  <a:srgbClr val="0070C0"/>
                </a:solidFill>
              </a:rPr>
              <a:t>Learn a new programming language: 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C</a:t>
            </a:r>
            <a:r>
              <a:rPr lang="en-US" sz="2200" dirty="0">
                <a:solidFill>
                  <a:schemeClr val="tx2"/>
                </a:solidFill>
              </a:rPr>
              <a:t> is widely used in industry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Basic tools for large software projects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Development: </a:t>
            </a:r>
            <a:r>
              <a:rPr lang="en-US" sz="2200" dirty="0">
                <a:solidFill>
                  <a:schemeClr val="tx2"/>
                </a:solidFill>
              </a:rPr>
              <a:t>make,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, gas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Debugging: </a:t>
            </a:r>
            <a:r>
              <a:rPr lang="en-US" sz="2200" dirty="0" err="1">
                <a:solidFill>
                  <a:schemeClr val="tx2"/>
                </a:solidFill>
              </a:rPr>
              <a:t>gdb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valgrind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Linux application programming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 System libraries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Some Linux Operating system calls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I/O: files, keyboard/screen, basic Inter-process communication</a:t>
            </a:r>
          </a:p>
        </p:txBody>
      </p:sp>
      <p:pic>
        <p:nvPicPr>
          <p:cNvPr id="8" name="Picture 2" descr="Image Gallery: 11 Leading Data Warehousing Appliances">
            <a:extLst>
              <a:ext uri="{FF2B5EF4-FFF2-40B4-BE49-F238E27FC236}">
                <a16:creationId xmlns:a16="http://schemas.microsoft.com/office/drawing/2014/main" id="{A3FFFBCD-5799-6E41-84E2-E4697B205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t="3610" r="34038" b="2686"/>
          <a:stretch/>
        </p:blipFill>
        <p:spPr bwMode="auto">
          <a:xfrm>
            <a:off x="10576801" y="2016835"/>
            <a:ext cx="1565878" cy="43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2B02F-27A9-D540-8A46-04D772B0D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71"/>
          <a:stretch/>
        </p:blipFill>
        <p:spPr>
          <a:xfrm>
            <a:off x="5312626" y="25318"/>
            <a:ext cx="6879374" cy="19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6438"/>
            <a:ext cx="10515600" cy="477980"/>
          </a:xfrm>
        </p:spPr>
        <p:txBody>
          <a:bodyPr/>
          <a:lstStyle/>
          <a:p>
            <a:r>
              <a:rPr lang="en-US" dirty="0"/>
              <a:t>Course Goals – 2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349948-DEE3-004C-AE06-13DCEA7CAA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2400" y="1157811"/>
            <a:ext cx="5363227" cy="49686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lvl="1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Runtime Implementation In Linux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Looking </a:t>
            </a:r>
            <a:r>
              <a:rPr lang="en-US" sz="2400" i="1" dirty="0">
                <a:solidFill>
                  <a:srgbClr val="2C895B"/>
                </a:solidFill>
              </a:rPr>
              <a:t>"under the hood"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Design of a Linux executable (process runtime environment)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Instruction Set Architecture: </a:t>
            </a:r>
            <a:r>
              <a:rPr lang="en-US" sz="2400" dirty="0">
                <a:solidFill>
                  <a:srgbClr val="0070C0"/>
                </a:solidFill>
              </a:rPr>
              <a:t>Learn a subset of the </a:t>
            </a:r>
            <a:r>
              <a:rPr lang="en-US" sz="2400" dirty="0">
                <a:solidFill>
                  <a:schemeClr val="tx2"/>
                </a:solidFill>
              </a:rPr>
              <a:t>ARM 32-bit assembly language 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Linux runtime (execution) support</a:t>
            </a:r>
            <a:r>
              <a:rPr lang="en-US" sz="2400" dirty="0">
                <a:solidFill>
                  <a:srgbClr val="0070C0"/>
                </a:solidFill>
              </a:rPr>
              <a:t>: How to implement high-level language </a:t>
            </a:r>
            <a:r>
              <a:rPr lang="en-US" sz="2400" b="1" dirty="0">
                <a:solidFill>
                  <a:srgbClr val="0070C0"/>
                </a:solidFill>
              </a:rPr>
              <a:t>semantics (local variables, function calls etc.) </a:t>
            </a:r>
            <a:r>
              <a:rPr lang="en-US" sz="2400" dirty="0">
                <a:solidFill>
                  <a:schemeClr val="tx2"/>
                </a:solidFill>
              </a:rPr>
              <a:t>in assembly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1F3C35-554F-E844-8CD5-D6DBED3973BA}"/>
              </a:ext>
            </a:extLst>
          </p:cNvPr>
          <p:cNvGrpSpPr/>
          <p:nvPr/>
        </p:nvGrpSpPr>
        <p:grpSpPr>
          <a:xfrm>
            <a:off x="5753718" y="123464"/>
            <a:ext cx="5051767" cy="1205937"/>
            <a:chOff x="3957245" y="1965491"/>
            <a:chExt cx="5051767" cy="1205937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729A21D-5A71-EE46-8D7B-8198DE5FFBA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587985" y="2272946"/>
              <a:ext cx="1421027" cy="6400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 </a:t>
              </a:r>
              <a:br>
                <a: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</a:br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CA1BE52-A784-E640-B1E2-3ECFBA0B7935}"/>
                </a:ext>
              </a:extLst>
            </p:cNvPr>
            <p:cNvSpPr/>
            <p:nvPr/>
          </p:nvSpPr>
          <p:spPr bwMode="auto">
            <a:xfrm>
              <a:off x="3957245" y="1965491"/>
              <a:ext cx="3526831" cy="12059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6699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(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x, 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y)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return(x + y);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5EE87C-5AAD-B24E-9B39-98EDD3CC0C53}"/>
              </a:ext>
            </a:extLst>
          </p:cNvPr>
          <p:cNvGrpSpPr/>
          <p:nvPr/>
        </p:nvGrpSpPr>
        <p:grpSpPr>
          <a:xfrm>
            <a:off x="5753718" y="1891432"/>
            <a:ext cx="5823688" cy="1280160"/>
            <a:chOff x="3921675" y="3892880"/>
            <a:chExt cx="5823688" cy="1280160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B546AD7A-807B-6E4B-8D38-2EAB7661AE8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84076" y="4053052"/>
              <a:ext cx="2261287" cy="9817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Human readable version of machine code </a:t>
              </a:r>
              <a:r>
                <a:rPr lang="en-US" sz="200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</a:t>
              </a:r>
              <a:endParaRPr lang="en-US" sz="2000" b="1" u="sng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90E0CC-E4D0-4540-A1B6-0117600B5FCB}"/>
                </a:ext>
              </a:extLst>
            </p:cNvPr>
            <p:cNvSpPr/>
            <p:nvPr/>
          </p:nvSpPr>
          <p:spPr bwMode="auto">
            <a:xfrm>
              <a:off x="3921675" y="3892880"/>
              <a:ext cx="3562402" cy="1280160"/>
            </a:xfrm>
            <a:prstGeom prst="roundRect">
              <a:avLst/>
            </a:prstGeom>
            <a:solidFill>
              <a:srgbClr val="F6F5B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chemeClr val="accent5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sum_ints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: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</a:t>
              </a:r>
              <a:r>
                <a:rPr lang="en-US" sz="12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……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add r3, r2,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mov r0,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bx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99E8A2-FF42-CD47-86F6-F3DD8D7869E9}"/>
              </a:ext>
            </a:extLst>
          </p:cNvPr>
          <p:cNvGrpSpPr/>
          <p:nvPr/>
        </p:nvGrpSpPr>
        <p:grpSpPr>
          <a:xfrm>
            <a:off x="5865265" y="3650777"/>
            <a:ext cx="6237899" cy="1192093"/>
            <a:chOff x="4033217" y="5589652"/>
            <a:chExt cx="6237899" cy="1192093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10B8B2DB-9A9C-0C42-8809-12212187DC2B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475309" y="5589652"/>
              <a:ext cx="2795807" cy="11920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Machine code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Translation of Assembly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(.o)</a:t>
              </a:r>
              <a:endPara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97387F-B594-4F4A-8E89-1B80CAC23C0F}"/>
                </a:ext>
              </a:extLst>
            </p:cNvPr>
            <p:cNvSpPr/>
            <p:nvPr/>
          </p:nvSpPr>
          <p:spPr bwMode="auto">
            <a:xfrm>
              <a:off x="4033217" y="5693694"/>
              <a:ext cx="3450860" cy="911784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400575: 81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fe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89 32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  81 54 22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af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  81 22 10 9A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EF1AE8-D601-4E4E-99F7-6D3B3874D636}"/>
              </a:ext>
            </a:extLst>
          </p:cNvPr>
          <p:cNvGrpSpPr/>
          <p:nvPr/>
        </p:nvGrpSpPr>
        <p:grpSpPr>
          <a:xfrm>
            <a:off x="7624389" y="1319431"/>
            <a:ext cx="1346269" cy="548640"/>
            <a:chOff x="5790054" y="3344240"/>
            <a:chExt cx="1346269" cy="548640"/>
          </a:xfrm>
        </p:grpSpPr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B5BB5111-3692-AC45-8EDC-EB232BCF21D4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790054" y="3344240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398C5E-F456-3A49-8B22-5099B7B6DF69}"/>
                </a:ext>
              </a:extLst>
            </p:cNvPr>
            <p:cNvSpPr txBox="1"/>
            <p:nvPr/>
          </p:nvSpPr>
          <p:spPr>
            <a:xfrm>
              <a:off x="5940162" y="34088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Compile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1BA550-9482-2045-B81E-D06AFC46EC62}"/>
              </a:ext>
            </a:extLst>
          </p:cNvPr>
          <p:cNvGrpSpPr/>
          <p:nvPr/>
        </p:nvGrpSpPr>
        <p:grpSpPr>
          <a:xfrm>
            <a:off x="7624389" y="3193628"/>
            <a:ext cx="1447486" cy="548640"/>
            <a:chOff x="5792346" y="5195076"/>
            <a:chExt cx="1447486" cy="548640"/>
          </a:xfrm>
        </p:grpSpPr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F1ADF551-14C1-9841-80BF-34277A05172E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5792346" y="5195076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081F4D-F64D-E940-B8D5-B98577F7D4F5}"/>
                </a:ext>
              </a:extLst>
            </p:cNvPr>
            <p:cNvSpPr txBox="1"/>
            <p:nvPr/>
          </p:nvSpPr>
          <p:spPr>
            <a:xfrm>
              <a:off x="5843296" y="5245840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Assemble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966401-BD84-B448-B569-53CBAF5A1B1A}"/>
              </a:ext>
            </a:extLst>
          </p:cNvPr>
          <p:cNvSpPr txBox="1"/>
          <p:nvPr/>
        </p:nvSpPr>
        <p:spPr>
          <a:xfrm>
            <a:off x="13735983" y="51527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240B54EA-3BD5-EF49-82C9-E0BAFA7E990C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7588963" y="4656298"/>
            <a:ext cx="0" cy="5486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b="0" dirty="0">
              <a:latin typeface="Arial" panose="020B0604020202020204" pitchFamily="34" charset="0"/>
            </a:endParaRPr>
          </a:p>
        </p:txBody>
      </p:sp>
      <p:pic>
        <p:nvPicPr>
          <p:cNvPr id="3076" name="Picture 4" descr="Raspberry Pi 4 DDR 4Go / 8Go WiFi 2.4 / 5.0 GHz BLE 5.0">
            <a:extLst>
              <a:ext uri="{FF2B5EF4-FFF2-40B4-BE49-F238E27FC236}">
                <a16:creationId xmlns:a16="http://schemas.microsoft.com/office/drawing/2014/main" id="{CD4CBC0F-2800-FD44-8FB2-42F17488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2" b="17957"/>
          <a:stretch/>
        </p:blipFill>
        <p:spPr bwMode="auto">
          <a:xfrm>
            <a:off x="6460047" y="5204938"/>
            <a:ext cx="2628900" cy="16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">
            <a:extLst>
              <a:ext uri="{FF2B5EF4-FFF2-40B4-BE49-F238E27FC236}">
                <a16:creationId xmlns:a16="http://schemas.microsoft.com/office/drawing/2014/main" id="{8B0C6E76-35CA-8643-9E94-D872DACA448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81343" y="5204938"/>
            <a:ext cx="2910670" cy="12801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0" rIns="90487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Pi4B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programs execute under the Linux Operating system on ARM CPU's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B6146-B05F-1842-BFCC-E65117646F16}"/>
              </a:ext>
            </a:extLst>
          </p:cNvPr>
          <p:cNvSpPr txBox="1"/>
          <p:nvPr/>
        </p:nvSpPr>
        <p:spPr>
          <a:xfrm>
            <a:off x="5442356" y="5204938"/>
            <a:ext cx="12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2C895B"/>
                </a:solidFill>
              </a:rPr>
              <a:t>raspberry pi4</a:t>
            </a:r>
          </a:p>
        </p:txBody>
      </p:sp>
    </p:spTree>
    <p:extLst>
      <p:ext uri="{BB962C8B-B14F-4D97-AF65-F5344CB8AC3E}">
        <p14:creationId xmlns:p14="http://schemas.microsoft.com/office/powerpoint/2010/main" val="11902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0CAB49-2BB1-A141-AC9F-C115C54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49577"/>
            <a:ext cx="11604518" cy="435796"/>
          </a:xfrm>
        </p:spPr>
        <p:txBody>
          <a:bodyPr/>
          <a:lstStyle/>
          <a:p>
            <a:r>
              <a:rPr lang="en-US" sz="2800" dirty="0"/>
              <a:t>Course Goals – 3 (as time permits)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CB8397-CF74-BC4C-85E2-C7A193CBB4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4" name="Google Shape;663;p46">
            <a:extLst>
              <a:ext uri="{FF2B5EF4-FFF2-40B4-BE49-F238E27FC236}">
                <a16:creationId xmlns:a16="http://schemas.microsoft.com/office/drawing/2014/main" id="{B388F813-2055-A946-B188-FD21A3CB03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76" t="3743" b="4276"/>
          <a:stretch/>
        </p:blipFill>
        <p:spPr>
          <a:xfrm>
            <a:off x="6880945" y="400115"/>
            <a:ext cx="5046833" cy="624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E427E6-EFD6-F844-8562-6CD218BDB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297" y="429508"/>
            <a:ext cx="4947413" cy="4917989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45938811-0449-894C-8BAC-E73CF32DB0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664" y="5353957"/>
            <a:ext cx="6620141" cy="12591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57250" lvl="1" indent="-514350">
              <a:buFont typeface="+mj-lt"/>
              <a:buAutoNum type="arabicPeriod" startAt="3"/>
            </a:pPr>
            <a:r>
              <a:rPr lang="en-US" sz="2400" dirty="0">
                <a:solidFill>
                  <a:srgbClr val="0070C0"/>
                </a:solidFill>
              </a:rPr>
              <a:t>Brief Introduction to Computer Hardware and Architecture (CPU Datapath)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gates, </a:t>
            </a:r>
            <a:r>
              <a:rPr lang="en-US" sz="2400" dirty="0" err="1">
                <a:solidFill>
                  <a:schemeClr val="tx2"/>
                </a:solidFill>
              </a:rPr>
              <a:t>muxes</a:t>
            </a:r>
            <a:r>
              <a:rPr lang="en-US" sz="2400" dirty="0">
                <a:solidFill>
                  <a:schemeClr val="tx2"/>
                </a:solidFill>
              </a:rPr>
              <a:t>, ALU, memory, shifters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1AEF2-BB8E-094C-891E-2B624D8275B3}"/>
              </a:ext>
            </a:extLst>
          </p:cNvPr>
          <p:cNvSpPr txBox="1"/>
          <p:nvPr/>
        </p:nvSpPr>
        <p:spPr>
          <a:xfrm>
            <a:off x="146105" y="649177"/>
            <a:ext cx="177937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Single ARM Core Floorplan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B4DDD-6D20-F347-8F51-1A7B5B9CE513}"/>
              </a:ext>
            </a:extLst>
          </p:cNvPr>
          <p:cNvSpPr txBox="1"/>
          <p:nvPr/>
        </p:nvSpPr>
        <p:spPr>
          <a:xfrm>
            <a:off x="8840987" y="67034"/>
            <a:ext cx="16054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CPU Datapath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FD6BF455-EA80-BF49-9C49-C5226ACE9EAC}"/>
              </a:ext>
            </a:extLst>
          </p:cNvPr>
          <p:cNvSpPr/>
          <p:nvPr/>
        </p:nvSpPr>
        <p:spPr>
          <a:xfrm>
            <a:off x="6459337" y="3394714"/>
            <a:ext cx="843215" cy="2581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8234" y="847264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define other functions */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948DC-4267-9A48-A700-7CA84E2C610D}"/>
              </a:ext>
            </a:extLst>
          </p:cNvPr>
          <p:cNvSpPr txBox="1"/>
          <p:nvPr/>
        </p:nvSpPr>
        <p:spPr>
          <a:xfrm>
            <a:off x="-65650" y="108229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cpp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directives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3F0E8-B615-7047-8AC1-99B1378DD907}"/>
              </a:ext>
            </a:extLst>
          </p:cNvPr>
          <p:cNvSpPr txBox="1"/>
          <p:nvPr/>
        </p:nvSpPr>
        <p:spPr>
          <a:xfrm>
            <a:off x="-142911" y="3071721"/>
            <a:ext cx="115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first function to run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97281" y="3699512"/>
            <a:ext cx="1838319" cy="406413"/>
            <a:chOff x="683427" y="3681335"/>
            <a:chExt cx="1838319" cy="40641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427" y="3866001"/>
              <a:ext cx="192110" cy="2217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815840" y="4127840"/>
            <a:ext cx="3982720" cy="525567"/>
            <a:chOff x="734227" y="3681335"/>
            <a:chExt cx="3982720" cy="5255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734227" y="3866001"/>
              <a:ext cx="705039" cy="3409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860800" y="5006318"/>
            <a:ext cx="8066978" cy="646331"/>
            <a:chOff x="-484973" y="3681335"/>
            <a:chExt cx="8066978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-484973" y="3861756"/>
              <a:ext cx="1924239" cy="142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1439266" y="3681335"/>
              <a:ext cx="614273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\ immediately followed by a newline is a line continuation same as "Hello Tritons\n"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7C31-C537-BB4B-BE6C-26E80E0C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90" y="103313"/>
            <a:ext cx="11466588" cy="418807"/>
          </a:xfrm>
        </p:spPr>
        <p:txBody>
          <a:bodyPr/>
          <a:lstStyle/>
          <a:p>
            <a:r>
              <a:rPr lang="en-US" sz="2400" dirty="0"/>
              <a:t>Five Step Workflow in the Linux Environment, Single Source File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D6E5EA-D9F8-6E40-BED3-06249A43BF47}"/>
              </a:ext>
            </a:extLst>
          </p:cNvPr>
          <p:cNvGrpSpPr/>
          <p:nvPr/>
        </p:nvGrpSpPr>
        <p:grpSpPr>
          <a:xfrm>
            <a:off x="5106183" y="2415018"/>
            <a:ext cx="5819631" cy="1292614"/>
            <a:chOff x="5327263" y="1846566"/>
            <a:chExt cx="5819631" cy="1292614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38C4D1AF-49B7-3D4C-9EE8-B9EC19F6DB8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912285" y="2768240"/>
              <a:ext cx="4234609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Assembly 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61F40D-0B07-774B-809A-12B4BD4C7BA0}"/>
                </a:ext>
              </a:extLst>
            </p:cNvPr>
            <p:cNvGrpSpPr/>
            <p:nvPr/>
          </p:nvGrpSpPr>
          <p:grpSpPr>
            <a:xfrm>
              <a:off x="5327263" y="1846566"/>
              <a:ext cx="4559196" cy="1292614"/>
              <a:chOff x="5327263" y="1846566"/>
              <a:chExt cx="4559196" cy="1292614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58F131C-59AF-9840-903D-DB679D91BC14}"/>
                  </a:ext>
                </a:extLst>
              </p:cNvPr>
              <p:cNvSpPr/>
              <p:nvPr/>
            </p:nvSpPr>
            <p:spPr bwMode="auto">
              <a:xfrm>
                <a:off x="5327263" y="2773420"/>
                <a:ext cx="1639663" cy="3657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prog.s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222CF74-2079-3243-A2EE-4D023D901CD7}"/>
                  </a:ext>
                </a:extLst>
              </p:cNvPr>
              <p:cNvGrpSpPr/>
              <p:nvPr/>
            </p:nvGrpSpPr>
            <p:grpSpPr>
              <a:xfrm>
                <a:off x="5938714" y="1846566"/>
                <a:ext cx="3947745" cy="929843"/>
                <a:chOff x="5938714" y="1846566"/>
                <a:chExt cx="3947745" cy="929843"/>
              </a:xfrm>
            </p:grpSpPr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413A62D5-4B33-FD49-976F-BB46AABA892C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139473" y="1846566"/>
                  <a:ext cx="376" cy="92984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endParaRPr lang="en-US" b="1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4A2F665-DB74-E040-B999-63756C747F7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5938714" y="2203429"/>
                  <a:ext cx="1481505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gcc</a:t>
                  </a:r>
                  <a:r>
                    <a: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 compile</a:t>
                  </a:r>
                </a:p>
              </p:txBody>
            </p:sp>
            <p:sp>
              <p:nvSpPr>
                <p:cNvPr id="48" name="Rectangle 3">
                  <a:extLst>
                    <a:ext uri="{FF2B5EF4-FFF2-40B4-BE49-F238E27FC236}">
                      <a16:creationId xmlns:a16="http://schemas.microsoft.com/office/drawing/2014/main" id="{31292C7F-FAC7-4645-A50A-777965DFBF5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6117344" y="2429610"/>
                  <a:ext cx="3769115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0" rIns="90487" bIns="0" anchor="ctr" anchorCtr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b="1" dirty="0">
                    <a:solidFill>
                      <a:schemeClr val="accent5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20475-CF62-7543-8F17-8B83A2296BE1}"/>
              </a:ext>
            </a:extLst>
          </p:cNvPr>
          <p:cNvGrpSpPr/>
          <p:nvPr/>
        </p:nvGrpSpPr>
        <p:grpSpPr>
          <a:xfrm>
            <a:off x="5150345" y="3707632"/>
            <a:ext cx="5250007" cy="1686936"/>
            <a:chOff x="5371425" y="3139180"/>
            <a:chExt cx="5250007" cy="1686936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06A2E37-C263-9A46-82CA-D3694D3ACDF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011088" y="3718120"/>
              <a:ext cx="2348622" cy="11079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.o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machine code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partial missing libraries 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DB45B8-C1F1-4746-B1FD-866387475CBF}"/>
                </a:ext>
              </a:extLst>
            </p:cNvPr>
            <p:cNvSpPr/>
            <p:nvPr/>
          </p:nvSpPr>
          <p:spPr bwMode="auto">
            <a:xfrm>
              <a:off x="5371425" y="3895724"/>
              <a:ext cx="1639663" cy="365760"/>
            </a:xfrm>
            <a:prstGeom prst="roundRect">
              <a:avLst/>
            </a:prstGeom>
            <a:solidFill>
              <a:srgbClr val="007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prog.o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F4DC2D82-A359-BB45-8EB1-819C6B78AE9A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6147439" y="3139180"/>
              <a:ext cx="1" cy="7356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A9989ADD-9801-B94D-896F-5486D0FDC643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985163" y="3226593"/>
              <a:ext cx="220023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(gas) Assembler</a:t>
              </a: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211F695F-3948-D846-8C38-54D9E874536D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230491" y="3603813"/>
              <a:ext cx="4390941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b="1" dirty="0">
                <a:solidFill>
                  <a:schemeClr val="accent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30607-3351-7B49-9404-38247391508F}"/>
              </a:ext>
            </a:extLst>
          </p:cNvPr>
          <p:cNvGrpSpPr/>
          <p:nvPr/>
        </p:nvGrpSpPr>
        <p:grpSpPr>
          <a:xfrm>
            <a:off x="6048406" y="1180858"/>
            <a:ext cx="6070971" cy="1410668"/>
            <a:chOff x="6226477" y="646796"/>
            <a:chExt cx="6070971" cy="141066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CA694F4-23B7-4A4D-A6DE-C42AD77E838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08618" y="672469"/>
              <a:ext cx="5188830" cy="13849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include files have function prototype and other declaration (later slides)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contents of included .h files are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inserted/expanded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by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cpp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(c pre-processor phase of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into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files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prior to compilation start at their position in the file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58CF55-AA19-4C4E-9ECA-C169E1096355}"/>
                </a:ext>
              </a:extLst>
            </p:cNvPr>
            <p:cNvCxnSpPr>
              <a:cxnSpLocks/>
            </p:cNvCxnSpPr>
            <p:nvPr/>
          </p:nvCxnSpPr>
          <p:spPr>
            <a:xfrm>
              <a:off x="6226477" y="646796"/>
              <a:ext cx="377" cy="8779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1A403F-8D40-9A46-89D1-26EC9A4D925C}"/>
              </a:ext>
            </a:extLst>
          </p:cNvPr>
          <p:cNvGrpSpPr/>
          <p:nvPr/>
        </p:nvGrpSpPr>
        <p:grpSpPr>
          <a:xfrm>
            <a:off x="5075814" y="540627"/>
            <a:ext cx="2593087" cy="1894841"/>
            <a:chOff x="5305741" y="298143"/>
            <a:chExt cx="2593087" cy="189484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225152E-2770-FF40-993F-C731511BCAF6}"/>
                </a:ext>
              </a:extLst>
            </p:cNvPr>
            <p:cNvSpPr/>
            <p:nvPr/>
          </p:nvSpPr>
          <p:spPr bwMode="auto">
            <a:xfrm>
              <a:off x="5329626" y="1827224"/>
              <a:ext cx="1639663" cy="3657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prog.c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DE69E9-10EB-2644-90F7-46FD01B9D938}"/>
                </a:ext>
              </a:extLst>
            </p:cNvPr>
            <p:cNvGrpSpPr/>
            <p:nvPr/>
          </p:nvGrpSpPr>
          <p:grpSpPr>
            <a:xfrm>
              <a:off x="5305741" y="298143"/>
              <a:ext cx="2593087" cy="775981"/>
              <a:chOff x="5305741" y="298143"/>
              <a:chExt cx="2593087" cy="77598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CDC4148-7759-9649-A985-27A09F723C63}"/>
                  </a:ext>
                </a:extLst>
              </p:cNvPr>
              <p:cNvSpPr/>
              <p:nvPr/>
            </p:nvSpPr>
            <p:spPr bwMode="auto">
              <a:xfrm>
                <a:off x="5305741" y="298143"/>
                <a:ext cx="1702460" cy="67653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stdio.h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stdlib.h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71" name="Rectangle 3">
                <a:extLst>
                  <a:ext uri="{FF2B5EF4-FFF2-40B4-BE49-F238E27FC236}">
                    <a16:creationId xmlns:a16="http://schemas.microsoft.com/office/drawing/2014/main" id="{8DFD15BE-A9B6-894A-9565-42E0DEB90A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087148" y="797125"/>
                <a:ext cx="1811680" cy="27699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0" rIns="90487" bIns="0" anchor="ctr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4" name="Text Box 4">
            <a:extLst>
              <a:ext uri="{FF2B5EF4-FFF2-40B4-BE49-F238E27FC236}">
                <a16:creationId xmlns:a16="http://schemas.microsoft.com/office/drawing/2014/main" id="{21D4C9ED-FD27-8048-A262-33F7C03ED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0" y="577787"/>
            <a:ext cx="4393247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World\n");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591A4B-600C-264C-83DE-B5AE639FBA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62D80-9911-3D4E-91B5-3F2C43A161C0}"/>
              </a:ext>
            </a:extLst>
          </p:cNvPr>
          <p:cNvGrpSpPr/>
          <p:nvPr/>
        </p:nvGrpSpPr>
        <p:grpSpPr>
          <a:xfrm>
            <a:off x="441297" y="5061209"/>
            <a:ext cx="4680283" cy="1190932"/>
            <a:chOff x="378315" y="5040625"/>
            <a:chExt cx="4680283" cy="11909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09803-4F6D-9048-BC89-442A5F18B10A}"/>
                </a:ext>
              </a:extLst>
            </p:cNvPr>
            <p:cNvSpPr/>
            <p:nvPr/>
          </p:nvSpPr>
          <p:spPr>
            <a:xfrm>
              <a:off x="378315" y="5788309"/>
              <a:ext cx="1760049" cy="4432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Linux Loader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9A017C-09F7-9042-B8E8-8C1A8C58F349}"/>
                </a:ext>
              </a:extLst>
            </p:cNvPr>
            <p:cNvSpPr txBox="1"/>
            <p:nvPr/>
          </p:nvSpPr>
          <p:spPr>
            <a:xfrm>
              <a:off x="378315" y="5040625"/>
              <a:ext cx="453040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Create a </a:t>
              </a:r>
              <a:r>
                <a:rPr lang="en-US" sz="2000" dirty="0" err="1"/>
                <a:t>linux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process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Load into memory &amp; Execute </a:t>
              </a:r>
              <a:r>
                <a:rPr lang="en-US" sz="2000" dirty="0" err="1"/>
                <a:t>a.out</a:t>
              </a:r>
              <a:endParaRPr lang="en-US" sz="2000" dirty="0"/>
            </a:p>
          </p:txBody>
        </p:sp>
        <p:sp>
          <p:nvSpPr>
            <p:cNvPr id="37" name="Line 14">
              <a:extLst>
                <a:ext uri="{FF2B5EF4-FFF2-40B4-BE49-F238E27FC236}">
                  <a16:creationId xmlns:a16="http://schemas.microsoft.com/office/drawing/2014/main" id="{675A8331-9A00-D948-B1D8-2A67657C4BB4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2138363" y="6009932"/>
              <a:ext cx="2920235" cy="18369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AE0764-861B-F241-9AE2-C30B36B3B021}"/>
              </a:ext>
            </a:extLst>
          </p:cNvPr>
          <p:cNvGrpSpPr/>
          <p:nvPr/>
        </p:nvGrpSpPr>
        <p:grpSpPr>
          <a:xfrm>
            <a:off x="2382910" y="4795121"/>
            <a:ext cx="9497851" cy="1883588"/>
            <a:chOff x="2382910" y="4795121"/>
            <a:chExt cx="9497851" cy="18835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E13437-E3EF-AD48-A665-9B773671B45B}"/>
                </a:ext>
              </a:extLst>
            </p:cNvPr>
            <p:cNvGrpSpPr/>
            <p:nvPr/>
          </p:nvGrpSpPr>
          <p:grpSpPr>
            <a:xfrm>
              <a:off x="5132099" y="4795121"/>
              <a:ext cx="6748662" cy="1883588"/>
              <a:chOff x="5420007" y="4027467"/>
              <a:chExt cx="6748662" cy="18835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C356C5-96AA-FB4F-AA95-858CAF3A1D2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185264" y="4705638"/>
                <a:ext cx="1805539" cy="3667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ld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Linkage Editor</a:t>
                </a:r>
              </a:p>
            </p:txBody>
          </p:sp>
          <p:sp>
            <p:nvSpPr>
              <p:cNvPr id="11" name="Line 14">
                <a:extLst>
                  <a:ext uri="{FF2B5EF4-FFF2-40B4-BE49-F238E27FC236}">
                    <a16:creationId xmlns:a16="http://schemas.microsoft.com/office/drawing/2014/main" id="{9EB74499-3CC1-7448-A5D0-D55E9F1062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206301" y="4027467"/>
                <a:ext cx="7966" cy="107163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endParaRPr lang="en-US" b="1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EF53DF-8AA2-9643-BFAD-14D5691E5F77}"/>
                  </a:ext>
                </a:extLst>
              </p:cNvPr>
              <p:cNvSpPr/>
              <p:nvPr/>
            </p:nvSpPr>
            <p:spPr bwMode="auto">
              <a:xfrm>
                <a:off x="5420007" y="5077993"/>
                <a:ext cx="1639663" cy="833050"/>
              </a:xfrm>
              <a:prstGeom prst="roundRect">
                <a:avLst/>
              </a:prstGeom>
              <a:solidFill>
                <a:srgbClr val="FFCC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a.out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F68AC-E384-7942-BE94-5ECE3CA2704C}"/>
                  </a:ext>
                </a:extLst>
              </p:cNvPr>
              <p:cNvSpPr txBox="1"/>
              <p:nvPr/>
            </p:nvSpPr>
            <p:spPr>
              <a:xfrm>
                <a:off x="7071950" y="5264724"/>
                <a:ext cx="5096719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Links in already compiled standard c library</a:t>
                </a:r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Executable in machine code file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44AF26D-ED26-8F47-9317-E22A39749370}"/>
                </a:ext>
              </a:extLst>
            </p:cNvPr>
            <p:cNvSpPr/>
            <p:nvPr/>
          </p:nvSpPr>
          <p:spPr bwMode="auto">
            <a:xfrm>
              <a:off x="2382910" y="6289722"/>
              <a:ext cx="1639663" cy="365760"/>
            </a:xfrm>
            <a:prstGeom prst="roundRect">
              <a:avLst/>
            </a:prstGeom>
            <a:solidFill>
              <a:srgbClr val="2C895B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libc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57527BDB-D223-0B47-88BF-A16C9DF364E3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4031179" y="6472588"/>
              <a:ext cx="1044635" cy="13"/>
            </a:xfrm>
            <a:prstGeom prst="line">
              <a:avLst/>
            </a:prstGeom>
            <a:noFill/>
            <a:ln w="28575">
              <a:solidFill>
                <a:srgbClr val="2C895B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156C6A21-F285-974C-95FC-C57E84284ED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88578" y="3017626"/>
            <a:ext cx="2762915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</a:t>
            </a: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Five Step Process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47B984-5BAA-9269-874E-9E8D38340FD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17767" y="1446560"/>
            <a:ext cx="1481505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cpp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E04B3-BD0E-5D88-6D27-9E5EB72257CF}"/>
              </a:ext>
            </a:extLst>
          </p:cNvPr>
          <p:cNvSpPr txBox="1"/>
          <p:nvPr/>
        </p:nvSpPr>
        <p:spPr>
          <a:xfrm>
            <a:off x="7418223" y="613509"/>
            <a:ext cx="3963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% </a:t>
            </a:r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–Wall –</a:t>
            </a:r>
            <a:r>
              <a:rPr lang="en-US" dirty="0" err="1">
                <a:solidFill>
                  <a:schemeClr val="accent6"/>
                </a:solidFill>
              </a:rPr>
              <a:t>Wextra</a:t>
            </a:r>
            <a:r>
              <a:rPr lang="en-US" dirty="0">
                <a:solidFill>
                  <a:schemeClr val="accent6"/>
                </a:solidFill>
              </a:rPr>
              <a:t> –</a:t>
            </a:r>
            <a:r>
              <a:rPr lang="en-US" dirty="0" err="1">
                <a:solidFill>
                  <a:schemeClr val="accent6"/>
                </a:solidFill>
              </a:rPr>
              <a:t>Werror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prog.c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C Preprocessor (</a:t>
            </a:r>
            <a:r>
              <a:rPr lang="en-US" dirty="0" err="1"/>
              <a:t>cpp</a:t>
            </a:r>
            <a:r>
              <a:rPr lang="en-US" dirty="0"/>
              <a:t>): #include, #define and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4544" y="983938"/>
            <a:ext cx="10777136" cy="54282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C preprocessor (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en-US" sz="2200" i="1" dirty="0">
                <a:solidFill>
                  <a:srgbClr val="F3753F"/>
                </a:solidFill>
              </a:rPr>
              <a:t>transforms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your source code before the compiler runs</a:t>
            </a:r>
          </a:p>
          <a:p>
            <a:pPr lvl="1"/>
            <a:r>
              <a:rPr lang="en-US" sz="2200" b="1" dirty="0">
                <a:solidFill>
                  <a:srgbClr val="2C895B"/>
                </a:solidFill>
              </a:rPr>
              <a:t>First step </a:t>
            </a:r>
            <a:r>
              <a:rPr lang="en-US" sz="2200" dirty="0">
                <a:solidFill>
                  <a:schemeClr val="tx2"/>
                </a:solidFill>
              </a:rPr>
              <a:t>in the C compilation process</a:t>
            </a:r>
          </a:p>
          <a:p>
            <a:pPr lvl="1"/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200" b="1" dirty="0">
                <a:solidFill>
                  <a:schemeClr val="accent1"/>
                </a:solidFill>
              </a:rPr>
              <a:t> during compilation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Input to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C file (text) and output from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still a C file (text - temporary)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preprocessor directive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200" b="1" i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directive</a:t>
            </a:r>
            <a:r>
              <a:rPr lang="en-US" sz="2200" dirty="0"/>
              <a:t>)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temporarily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“modifies” a source file </a:t>
            </a:r>
            <a:r>
              <a:rPr lang="en-US" sz="2200" i="1" dirty="0">
                <a:solidFill>
                  <a:srgbClr val="0070C0"/>
                </a:solidFill>
              </a:rPr>
              <a:t>just before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compiled (but it </a:t>
            </a:r>
            <a:r>
              <a:rPr lang="en-US" sz="2200" b="1" i="1" dirty="0">
                <a:solidFill>
                  <a:srgbClr val="F3753F"/>
                </a:solidFill>
              </a:rPr>
              <a:t>does not save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modifications to the source file) </a:t>
            </a:r>
          </a:p>
          <a:p>
            <a:r>
              <a:rPr lang="en-US" altLang="en-US" sz="2200" b="1" dirty="0">
                <a:solidFill>
                  <a:schemeClr val="tx2"/>
                </a:solidFill>
              </a:rPr>
              <a:t>Preprocessing</a:t>
            </a:r>
            <a:r>
              <a:rPr lang="en-US" altLang="en-US" sz="2200" dirty="0">
                <a:solidFill>
                  <a:schemeClr val="tx2"/>
                </a:solidFill>
              </a:rPr>
              <a:t>: source code is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and </a:t>
            </a:r>
            <a:r>
              <a:rPr lang="en-US" altLang="en-US" sz="2200" i="1" dirty="0">
                <a:solidFill>
                  <a:srgbClr val="0070C0"/>
                </a:solidFill>
              </a:rPr>
              <a:t>preprocessed</a:t>
            </a:r>
            <a:r>
              <a:rPr lang="en-US" altLang="en-US" sz="2200" dirty="0">
                <a:solidFill>
                  <a:schemeClr val="tx2"/>
                </a:solidFill>
              </a:rPr>
              <a:t> for the compiler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Include files are </a:t>
            </a:r>
            <a:r>
              <a:rPr lang="en-US" altLang="en-US" sz="2200" i="1" dirty="0">
                <a:solidFill>
                  <a:srgbClr val="0070C0"/>
                </a:solidFill>
              </a:rPr>
              <a:t>inserted </a:t>
            </a:r>
            <a:r>
              <a:rPr lang="en-US" altLang="en-US" sz="2200" dirty="0">
                <a:solidFill>
                  <a:schemeClr val="tx2"/>
                </a:solidFill>
              </a:rPr>
              <a:t>into the source file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(#include &lt;</a:t>
            </a:r>
            <a:r>
              <a:rPr lang="en-US" alt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Macros are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(#define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– replaces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rgbClr val="F3753F"/>
                </a:solidFill>
              </a:rPr>
              <a:t>Comments are </a:t>
            </a:r>
            <a:r>
              <a:rPr lang="en-US" altLang="en-US" sz="2200" b="1" i="1" dirty="0">
                <a:solidFill>
                  <a:srgbClr val="F3753F"/>
                </a:solidFill>
              </a:rPr>
              <a:t>removed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Continued lines (line split) are </a:t>
            </a:r>
            <a:r>
              <a:rPr lang="en-US" altLang="en-US" sz="2200" i="1" dirty="0">
                <a:solidFill>
                  <a:srgbClr val="0070C0"/>
                </a:solidFill>
              </a:rPr>
              <a:t>joined</a:t>
            </a:r>
            <a:r>
              <a:rPr lang="en-US" altLang="en-US" sz="2200" dirty="0">
                <a:solidFill>
                  <a:schemeClr val="tx2"/>
                </a:solidFill>
              </a:rPr>
              <a:t> 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468312" indent="-457200"/>
            <a:r>
              <a:rPr lang="en-US" altLang="en-US" sz="2400" dirty="0">
                <a:solidFill>
                  <a:srgbClr val="2C895B"/>
                </a:solidFill>
                <a:cs typeface="Consolas" panose="020B0609020204030204" pitchFamily="49" charset="0"/>
              </a:rPr>
              <a:t>You are going to design #3 for PA2 and implement in a C program for PA3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–</a:t>
            </a:r>
            <a:r>
              <a:rPr lang="en-US" sz="2000" b="1" dirty="0" err="1">
                <a:solidFill>
                  <a:schemeClr val="accent5"/>
                </a:solidFill>
              </a:rPr>
              <a:t>Werror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7030A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chemeClr val="tx2"/>
                </a:solidFill>
              </a:rPr>
              <a:t>cpp</a:t>
            </a:r>
            <a:r>
              <a:rPr lang="en-US" sz="2200" dirty="0">
                <a:solidFill>
                  <a:schemeClr val="tx2"/>
                </a:solidFill>
              </a:rPr>
              <a:t> processes the file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Compiler (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</a:t>
            </a:r>
            <a:r>
              <a:rPr lang="en-US" sz="2200" dirty="0">
                <a:solidFill>
                  <a:srgbClr val="0070C0"/>
                </a:solidFill>
              </a:rPr>
              <a:t>compiles</a:t>
            </a:r>
            <a:r>
              <a:rPr lang="en-US" sz="2200" dirty="0">
                <a:solidFill>
                  <a:schemeClr val="tx2"/>
                </a:solidFill>
              </a:rPr>
              <a:t> main </a:t>
            </a:r>
            <a:r>
              <a:rPr lang="en-US" sz="22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Assembler (gas – called by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translates the </a:t>
            </a:r>
            <a:r>
              <a:rPr lang="en-US" sz="2200" dirty="0">
                <a:solidFill>
                  <a:schemeClr val="accent5"/>
                </a:solidFill>
              </a:rPr>
              <a:t>assembly</a:t>
            </a:r>
            <a:r>
              <a:rPr lang="en-US" sz="2200" dirty="0">
                <a:solidFill>
                  <a:schemeClr val="tx2"/>
                </a:solidFill>
              </a:rPr>
              <a:t> to </a:t>
            </a:r>
            <a:r>
              <a:rPr lang="en-US" sz="22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Linker (</a:t>
            </a:r>
            <a:r>
              <a:rPr lang="en-US" sz="2200" dirty="0" err="1">
                <a:solidFill>
                  <a:schemeClr val="tx2"/>
                </a:solidFill>
              </a:rPr>
              <a:t>ld</a:t>
            </a:r>
            <a:r>
              <a:rPr lang="en-US" sz="2200" dirty="0">
                <a:solidFill>
                  <a:schemeClr val="tx2"/>
                </a:solidFill>
              </a:rPr>
              <a:t>) merges the </a:t>
            </a:r>
            <a:r>
              <a:rPr lang="en-US" sz="2200" dirty="0">
                <a:solidFill>
                  <a:srgbClr val="2C895B"/>
                </a:solidFill>
              </a:rPr>
              <a:t>machine code </a:t>
            </a:r>
            <a:r>
              <a:rPr lang="en-US" sz="2200" dirty="0">
                <a:solidFill>
                  <a:schemeClr val="tx2"/>
                </a:solidFill>
              </a:rPr>
              <a:t>for </a:t>
            </a:r>
            <a:r>
              <a:rPr lang="en-US" sz="2200" dirty="0" err="1">
                <a:solidFill>
                  <a:srgbClr val="7030A0"/>
                </a:solidFill>
              </a:rPr>
              <a:t>printf</a:t>
            </a:r>
            <a:r>
              <a:rPr lang="en-US" sz="2200" dirty="0">
                <a:solidFill>
                  <a:srgbClr val="7030A0"/>
                </a:solidFill>
              </a:rPr>
              <a:t>() </a:t>
            </a:r>
            <a:r>
              <a:rPr lang="en-US" sz="2200" dirty="0">
                <a:solidFill>
                  <a:schemeClr val="tx2"/>
                </a:solidFill>
              </a:rPr>
              <a:t>(from a library) with your </a:t>
            </a:r>
            <a:r>
              <a:rPr lang="en-US" sz="2200" dirty="0">
                <a:solidFill>
                  <a:srgbClr val="2C895B"/>
                </a:solidFill>
              </a:rPr>
              <a:t>programs machine code </a:t>
            </a:r>
            <a:r>
              <a:rPr lang="en-US" sz="2200" dirty="0">
                <a:solidFill>
                  <a:schemeClr val="tx2"/>
                </a:solidFill>
              </a:rPr>
              <a:t>to create the </a:t>
            </a:r>
            <a:r>
              <a:rPr lang="en-US" sz="2200" dirty="0">
                <a:solidFill>
                  <a:srgbClr val="FF0000"/>
                </a:solidFill>
              </a:rPr>
              <a:t>executable file </a:t>
            </a:r>
            <a:r>
              <a:rPr lang="en-US" sz="2200" dirty="0">
                <a:solidFill>
                  <a:srgbClr val="7030A0"/>
                </a:solidFill>
              </a:rPr>
              <a:t>prog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(also </a:t>
            </a:r>
            <a:r>
              <a:rPr lang="en-US" sz="2200" dirty="0">
                <a:solidFill>
                  <a:srgbClr val="7030A0"/>
                </a:solidFill>
              </a:rPr>
              <a:t>machine code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18527" y="2112447"/>
            <a:ext cx="5990145" cy="369332"/>
            <a:chOff x="4245012" y="4508783"/>
            <a:chExt cx="599014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508783"/>
              <a:ext cx="4874400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 (c pre-processor):  removes the Comment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2911403" y="911346"/>
            <a:ext cx="6644145" cy="923330"/>
            <a:chOff x="4245012" y="4508783"/>
            <a:chExt cx="6644145" cy="92333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360757" y="4508783"/>
              <a:ext cx="5528400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inserts and processes the contents of files here (definitions for </a:t>
              </a:r>
              <a:r>
                <a:rPr lang="en-US" dirty="0" err="1">
                  <a:solidFill>
                    <a:schemeClr val="accent1"/>
                  </a:solidFill>
                </a:rPr>
                <a:t>getchar</a:t>
              </a:r>
              <a:r>
                <a:rPr lang="en-US" dirty="0">
                  <a:solidFill>
                    <a:schemeClr val="accent1"/>
                  </a:solidFill>
                </a:rPr>
                <a:t>() and </a:t>
              </a:r>
              <a:r>
                <a:rPr lang="en-US" dirty="0" err="1">
                  <a:solidFill>
                    <a:schemeClr val="accent1"/>
                  </a:solidFill>
                </a:rPr>
                <a:t>putchar</a:t>
              </a:r>
              <a:r>
                <a:rPr lang="en-US" dirty="0">
                  <a:solidFill>
                    <a:schemeClr val="accent1"/>
                  </a:solidFill>
                </a:rPr>
                <a:t>():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059091"/>
            <a:chOff x="2891285" y="3887051"/>
            <a:chExt cx="4031277" cy="105909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438" y="687276"/>
            <a:ext cx="11659461" cy="57135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main() is the first function to start to execute and </a:t>
            </a:r>
            <a:r>
              <a:rPr lang="en-US" sz="2400" b="1" i="1" dirty="0">
                <a:solidFill>
                  <a:srgbClr val="FF0000"/>
                </a:solidFill>
              </a:rPr>
              <a:t>usually</a:t>
            </a:r>
            <a:r>
              <a:rPr lang="en-US" sz="24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Linux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400" b="1" dirty="0">
                <a:solidFill>
                  <a:schemeClr val="accent5"/>
                </a:solidFill>
              </a:rPr>
              <a:t>convention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signaling errors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18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In this class</a:t>
            </a:r>
            <a:r>
              <a:rPr lang="en-US" sz="2200" b="1" dirty="0">
                <a:solidFill>
                  <a:schemeClr val="tx2"/>
                </a:solidFill>
              </a:rPr>
              <a:t>, </a:t>
            </a:r>
            <a:r>
              <a:rPr lang="en-US" sz="2200" b="1" u="sng" dirty="0">
                <a:solidFill>
                  <a:schemeClr val="accent1"/>
                </a:solidFill>
              </a:rPr>
              <a:t>always</a:t>
            </a:r>
            <a:r>
              <a:rPr lang="en-US" sz="22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200" dirty="0">
                <a:solidFill>
                  <a:schemeClr val="tx2"/>
                </a:solidFill>
              </a:rPr>
              <a:t>as defined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pPr lvl="2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force a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clean program termination </a:t>
            </a:r>
            <a:r>
              <a:rPr lang="en-US" sz="2200" i="1" dirty="0">
                <a:solidFill>
                  <a:srgbClr val="C00000"/>
                </a:solidFill>
                <a:cs typeface="Courier New" panose="02070309020205020404" pitchFamily="49" charset="0"/>
              </a:rPr>
              <a:t>from any function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 your program, you can call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exit()</a:t>
            </a:r>
            <a:endParaRPr lang="en-US" sz="2200" dirty="0">
              <a:cs typeface="Courier New" panose="02070309020205020404" pitchFamily="49" charset="0"/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200" b="1" dirty="0">
                <a:cs typeface="Courier New" panose="02070309020205020404" pitchFamily="49" charset="0"/>
              </a:rPr>
              <a:t>	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exit(EXIT_SUCCESS);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 30 Fall 2022 – Staff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28" y="681628"/>
            <a:ext cx="6550378" cy="60026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  <a:r>
              <a:rPr lang="en-US" sz="2200" dirty="0"/>
              <a:t>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Office Hours In Person Only: CSE 3109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Additional Office Hours – Zoom Only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Wed: </a:t>
            </a:r>
            <a:r>
              <a:rPr lang="en-US" sz="2200" dirty="0"/>
              <a:t>3:00 PM to 4:30 PM</a:t>
            </a:r>
          </a:p>
          <a:p>
            <a:pPr lvl="1"/>
            <a:r>
              <a:rPr lang="en-US" sz="2200" dirty="0"/>
              <a:t>Zoom: </a:t>
            </a:r>
            <a:r>
              <a:rPr lang="en-US" sz="2000" u="sng" dirty="0">
                <a:solidFill>
                  <a:srgbClr val="094FD1"/>
                </a:solidFill>
                <a:effectLst/>
                <a:latin typeface="Helvetica Neue" panose="02000503000000020004" pitchFamily="2" charset="0"/>
                <a:hlinkClick r:id="rId3"/>
              </a:rPr>
              <a:t>https://ucsd.zoom.us/j/94331007124</a:t>
            </a:r>
            <a:endParaRPr lang="en-US" sz="2200" dirty="0"/>
          </a:p>
          <a:p>
            <a:r>
              <a:rPr lang="en-US" sz="2400" b="1" dirty="0">
                <a:solidFill>
                  <a:srgbClr val="FF0000"/>
                </a:solidFill>
              </a:rPr>
              <a:t>Additional Office Hours by Appointment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Email Request to </a:t>
            </a:r>
            <a:r>
              <a:rPr lang="en-US" sz="2400" b="1" dirty="0" err="1">
                <a:solidFill>
                  <a:srgbClr val="0070C0"/>
                </a:solidFill>
              </a:rPr>
              <a:t>muller@eng.ucsd.edu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Do not use canvas messages to contact me!</a:t>
            </a:r>
          </a:p>
          <a:p>
            <a:r>
              <a:rPr lang="en-US" sz="2600" u="sng" dirty="0">
                <a:solidFill>
                  <a:srgbClr val="2C895B"/>
                </a:solidFill>
              </a:rPr>
              <a:t>Lecture is required!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A lot of material is only available in lecture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If you miss lecture, see the podcasts</a:t>
            </a:r>
            <a:endParaRPr lang="en-US" sz="2200" dirty="0"/>
          </a:p>
          <a:p>
            <a:pPr lvl="1"/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3349" y="604684"/>
            <a:ext cx="5021823" cy="22270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Rasika </a:t>
            </a:r>
            <a:r>
              <a:rPr lang="en-US" sz="1800" dirty="0" err="1">
                <a:solidFill>
                  <a:srgbClr val="000000"/>
                </a:solidFill>
              </a:rPr>
              <a:t>Bhave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Jinhao</a:t>
            </a:r>
            <a:r>
              <a:rPr lang="en-US" sz="1800" dirty="0">
                <a:solidFill>
                  <a:srgbClr val="000000"/>
                </a:solidFill>
              </a:rPr>
              <a:t> Liu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Sananya</a:t>
            </a:r>
            <a:r>
              <a:rPr lang="en-US" sz="1800" dirty="0">
                <a:solidFill>
                  <a:srgbClr val="000000"/>
                </a:solidFill>
              </a:rPr>
              <a:t> Majumder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Jerry Yu 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C0090-6778-0545-959B-3584050CF5AC}"/>
              </a:ext>
            </a:extLst>
          </p:cNvPr>
          <p:cNvSpPr txBox="1">
            <a:spLocks/>
          </p:cNvSpPr>
          <p:nvPr/>
        </p:nvSpPr>
        <p:spPr>
          <a:xfrm>
            <a:off x="6933349" y="2958880"/>
            <a:ext cx="5144470" cy="382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Nitya Agarwal;  Alexander G Arias;  James Bao;  Shubham Bhargava;  Adrian </a:t>
            </a:r>
            <a:r>
              <a:rPr lang="en-US" sz="1600" dirty="0" err="1">
                <a:solidFill>
                  <a:srgbClr val="000000"/>
                </a:solidFill>
              </a:rPr>
              <a:t>Botvinik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Tianyi</a:t>
            </a:r>
            <a:r>
              <a:rPr lang="en-US" sz="1600" dirty="0">
                <a:solidFill>
                  <a:srgbClr val="000000"/>
                </a:solidFill>
              </a:rPr>
              <a:t> Irene Chen; Melina </a:t>
            </a:r>
            <a:r>
              <a:rPr lang="en-US" sz="1600" dirty="0" err="1">
                <a:solidFill>
                  <a:srgbClr val="000000"/>
                </a:solidFill>
              </a:rPr>
              <a:t>Kapsogeorgou</a:t>
            </a:r>
            <a:r>
              <a:rPr lang="en-US" sz="1600" dirty="0">
                <a:solidFill>
                  <a:srgbClr val="000000"/>
                </a:solidFill>
              </a:rPr>
              <a:t>;  </a:t>
            </a:r>
            <a:r>
              <a:rPr lang="en-US" sz="1600" dirty="0" err="1">
                <a:solidFill>
                  <a:srgbClr val="000000"/>
                </a:solidFill>
              </a:rPr>
              <a:t>Thuan</a:t>
            </a:r>
            <a:r>
              <a:rPr lang="en-US" sz="1600" dirty="0">
                <a:solidFill>
                  <a:srgbClr val="000000"/>
                </a:solidFill>
              </a:rPr>
              <a:t> Quang Do;  </a:t>
            </a:r>
            <a:r>
              <a:rPr lang="en-US" sz="1600" dirty="0" err="1">
                <a:solidFill>
                  <a:srgbClr val="000000"/>
                </a:solidFill>
              </a:rPr>
              <a:t>Ruilin</a:t>
            </a:r>
            <a:r>
              <a:rPr lang="en-US" sz="1600" dirty="0">
                <a:solidFill>
                  <a:srgbClr val="000000"/>
                </a:solidFill>
              </a:rPr>
              <a:t> Hu;  William Hu;  </a:t>
            </a:r>
            <a:r>
              <a:rPr lang="en-US" sz="1600" dirty="0" err="1">
                <a:solidFill>
                  <a:srgbClr val="000000"/>
                </a:solidFill>
              </a:rPr>
              <a:t>Jinya</a:t>
            </a:r>
            <a:r>
              <a:rPr lang="en-US" sz="1600" dirty="0">
                <a:solidFill>
                  <a:srgbClr val="000000"/>
                </a:solidFill>
              </a:rPr>
              <a:t> Jiang;  Mihir </a:t>
            </a:r>
            <a:r>
              <a:rPr lang="en-US" sz="1600" dirty="0" err="1">
                <a:solidFill>
                  <a:srgbClr val="000000"/>
                </a:solidFill>
              </a:rPr>
              <a:t>Kekkar</a:t>
            </a:r>
            <a:r>
              <a:rPr lang="en-US" sz="1600" dirty="0">
                <a:solidFill>
                  <a:srgbClr val="000000"/>
                </a:solidFill>
              </a:rPr>
              <a:t>; Austin Li; </a:t>
            </a:r>
            <a:r>
              <a:rPr lang="en-US" sz="1600" dirty="0" err="1">
                <a:solidFill>
                  <a:srgbClr val="000000"/>
                </a:solidFill>
              </a:rPr>
              <a:t>Binghong</a:t>
            </a:r>
            <a:r>
              <a:rPr lang="en-US" sz="1600" dirty="0">
                <a:solidFill>
                  <a:srgbClr val="000000"/>
                </a:solidFill>
              </a:rPr>
              <a:t> Li; Frank Li; </a:t>
            </a:r>
            <a:r>
              <a:rPr lang="en-US" sz="1600" dirty="0" err="1">
                <a:solidFill>
                  <a:srgbClr val="000000"/>
                </a:solidFill>
              </a:rPr>
              <a:t>Gerui</a:t>
            </a:r>
            <a:r>
              <a:rPr lang="en-US" sz="1600" dirty="0">
                <a:solidFill>
                  <a:srgbClr val="000000"/>
                </a:solidFill>
              </a:rPr>
              <a:t> Li; </a:t>
            </a:r>
            <a:r>
              <a:rPr lang="en-US" sz="1600" dirty="0" err="1">
                <a:solidFill>
                  <a:srgbClr val="000000"/>
                </a:solidFill>
              </a:rPr>
              <a:t>Meihui</a:t>
            </a:r>
            <a:r>
              <a:rPr lang="en-US" sz="1600" dirty="0">
                <a:solidFill>
                  <a:srgbClr val="000000"/>
                </a:solidFill>
              </a:rPr>
              <a:t> Liu; Rana </a:t>
            </a:r>
            <a:r>
              <a:rPr lang="en-US" sz="1600" dirty="0" err="1">
                <a:solidFill>
                  <a:srgbClr val="000000"/>
                </a:solidFill>
              </a:rPr>
              <a:t>Lulla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Saransh</a:t>
            </a:r>
            <a:r>
              <a:rPr lang="en-US" sz="1600" dirty="0">
                <a:solidFill>
                  <a:srgbClr val="000000"/>
                </a:solidFill>
              </a:rPr>
              <a:t> Malik;  </a:t>
            </a:r>
            <a:r>
              <a:rPr lang="en-US" sz="1600" dirty="0" err="1">
                <a:solidFill>
                  <a:srgbClr val="000000"/>
                </a:solidFill>
              </a:rPr>
              <a:t>Hyunseo</a:t>
            </a:r>
            <a:r>
              <a:rPr lang="en-US" sz="1600" dirty="0">
                <a:solidFill>
                  <a:srgbClr val="000000"/>
                </a:solidFill>
              </a:rPr>
              <a:t> Park;  Annie  Phan; Prashanth </a:t>
            </a:r>
            <a:r>
              <a:rPr lang="en-US" sz="1600" dirty="0" err="1">
                <a:solidFill>
                  <a:srgbClr val="000000"/>
                </a:solidFill>
              </a:rPr>
              <a:t>Rajan</a:t>
            </a:r>
            <a:r>
              <a:rPr lang="en-US" sz="1600" dirty="0">
                <a:solidFill>
                  <a:srgbClr val="000000"/>
                </a:solidFill>
              </a:rPr>
              <a:t>; Adrian Rosing; Jordan Ruggles; Andrew Russell; Jose Salazar; Arjun Sampath; Michael Shao; </a:t>
            </a:r>
            <a:r>
              <a:rPr lang="en-US" sz="1600" dirty="0" err="1">
                <a:solidFill>
                  <a:srgbClr val="000000"/>
                </a:solidFill>
              </a:rPr>
              <a:t>Xiyan</a:t>
            </a:r>
            <a:r>
              <a:rPr lang="en-US" sz="1600" dirty="0">
                <a:solidFill>
                  <a:srgbClr val="000000"/>
                </a:solidFill>
              </a:rPr>
              <a:t> Shao; Catherine Shen; Marcelo Shen; Christian </a:t>
            </a:r>
            <a:r>
              <a:rPr lang="en-US" sz="1600" dirty="0" err="1">
                <a:solidFill>
                  <a:srgbClr val="000000"/>
                </a:solidFill>
              </a:rPr>
              <a:t>Sulaiman</a:t>
            </a:r>
            <a:r>
              <a:rPr lang="en-US" sz="1600" dirty="0">
                <a:solidFill>
                  <a:srgbClr val="000000"/>
                </a:solidFill>
              </a:rPr>
              <a:t>; Timothy Wu; Benjamin Xia; Zenas Zhu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2" y="121305"/>
            <a:ext cx="11311373" cy="476631"/>
          </a:xfrm>
        </p:spPr>
        <p:txBody>
          <a:bodyPr/>
          <a:lstStyle/>
          <a:p>
            <a:r>
              <a:rPr lang="en-US" dirty="0"/>
              <a:t>Main() Return Value Under Linux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01760" y="72516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01760" y="397832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9ECABD1-78DE-974C-9BC8-C7240AF8C9E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82070" y="59066"/>
            <a:ext cx="4409307" cy="679893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….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exit(EXIT_FAILURE);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64792" y="172399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795B2-0351-7086-2936-209FC66D675C}"/>
              </a:ext>
            </a:extLst>
          </p:cNvPr>
          <p:cNvSpPr txBox="1"/>
          <p:nvPr/>
        </p:nvSpPr>
        <p:spPr>
          <a:xfrm>
            <a:off x="64792" y="506663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66B7E-FF62-D9E6-2375-8563DCF1F6CB}"/>
              </a:ext>
            </a:extLst>
          </p:cNvPr>
          <p:cNvSpPr txBox="1"/>
          <p:nvPr/>
        </p:nvSpPr>
        <p:spPr>
          <a:xfrm>
            <a:off x="6191272" y="32988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9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11190691"/>
              </p:ext>
            </p:extLst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(signed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8-bits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496946" y="777356"/>
            <a:ext cx="11324145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variables, types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           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C++ style comment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        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 style comment */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C115-647E-2245-AB85-0E45522AA3A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496946" y="2234865"/>
            <a:ext cx="11324145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loops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statements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A10C71-4165-AB46-9CC7-6E4C99C7207A}"/>
              </a:ext>
            </a:extLst>
          </p:cNvPr>
          <p:cNvSpPr/>
          <p:nvPr/>
        </p:nvSpPr>
        <p:spPr bwMode="auto">
          <a:xfrm>
            <a:off x="496947" y="4309835"/>
            <a:ext cx="11324145" cy="208238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while loops, logic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221" y="2440255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48" y="4687521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4155482" y="4835817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4190095" y="2791298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9D6443C3-1338-A448-8A73-6C13536FB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8680" y="4288288"/>
            <a:ext cx="2284136" cy="20928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code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84D040-5317-37EA-8F23-F20E8350DF5E}"/>
              </a:ext>
            </a:extLst>
          </p:cNvPr>
          <p:cNvGrpSpPr/>
          <p:nvPr/>
        </p:nvGrpSpPr>
        <p:grpSpPr>
          <a:xfrm>
            <a:off x="8343808" y="2487391"/>
            <a:ext cx="3530134" cy="1710642"/>
            <a:chOff x="4642534" y="5410029"/>
            <a:chExt cx="3530134" cy="1710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FC2633-E335-C37B-89C6-659F0804AEC9}"/>
                </a:ext>
              </a:extLst>
            </p:cNvPr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Depends on what value of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is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zero or non-zero</a:t>
              </a:r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46624A57-5BDE-6ED4-1E31-7966F048F533}"/>
                </a:ext>
              </a:extLst>
            </p:cNvPr>
            <p:cNvSpPr/>
            <p:nvPr/>
          </p:nvSpPr>
          <p:spPr>
            <a:xfrm rot="16200000">
              <a:off x="6238636" y="6817528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988CA-476E-924A-962C-E74A7A6195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9956" y="4136129"/>
            <a:ext cx="11331909" cy="236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Assignment inside conditional test – often includes a function call 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544F4-5EFD-084F-B669-3563B88F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Data Shortcuts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02E2F-5A9A-9C42-96EC-891A02FAE4DE}"/>
              </a:ext>
            </a:extLst>
          </p:cNvPr>
          <p:cNvSpPr txBox="1"/>
          <p:nvPr/>
        </p:nvSpPr>
        <p:spPr>
          <a:xfrm>
            <a:off x="2587786" y="979789"/>
            <a:ext cx="5827236" cy="2831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8758A03-B652-2A48-9FEC-504F610A6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93" y="4874574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0021EA-790A-BC43-88D0-EA45FBD90BBE}"/>
              </a:ext>
            </a:extLst>
          </p:cNvPr>
          <p:cNvGrpSpPr/>
          <p:nvPr/>
        </p:nvGrpSpPr>
        <p:grpSpPr>
          <a:xfrm>
            <a:off x="5627567" y="4854196"/>
            <a:ext cx="5994477" cy="1200329"/>
            <a:chOff x="1459308" y="1768961"/>
            <a:chExt cx="6374815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2E27CE-5446-9A49-9AE6-BCEBE8DD1B64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84D805-AF8E-A74B-AFCD-D67901095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259CFB-AA4D-6344-802D-93C3E3F8A071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76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798320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 (assigns first)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(value of expression)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 # 2: 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04986" y="471632"/>
            <a:ext cx="11721757" cy="44190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Deterministic Finite state machine </a:t>
            </a:r>
            <a:r>
              <a:rPr lang="en-US" dirty="0"/>
              <a:t>(or a DFA) is a way of representing (or </a:t>
            </a:r>
            <a:r>
              <a:rPr lang="en-US" i="1" dirty="0">
                <a:solidFill>
                  <a:srgbClr val="2C895B"/>
                </a:solidFill>
              </a:rPr>
              <a:t>detecting</a:t>
            </a:r>
            <a:r>
              <a:rPr lang="en-US" dirty="0"/>
              <a:t>) a </a:t>
            </a:r>
            <a:r>
              <a:rPr lang="en-US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</a:t>
            </a:r>
            <a:r>
              <a:rPr lang="en-US" dirty="0"/>
              <a:t>set of string patterns (e.g., </a:t>
            </a:r>
            <a:r>
              <a:rPr lang="en-US" b="1" i="1" dirty="0">
                <a:solidFill>
                  <a:srgbClr val="F37440"/>
                </a:solidFill>
              </a:rPr>
              <a:t>HA</a:t>
            </a:r>
            <a:r>
              <a:rPr lang="en-US" dirty="0"/>
              <a:t>) </a:t>
            </a:r>
            <a:r>
              <a:rPr lang="en-US" i="1" dirty="0">
                <a:solidFill>
                  <a:srgbClr val="2C895B"/>
                </a:solidFill>
              </a:rPr>
              <a:t>accepted</a:t>
            </a:r>
            <a:r>
              <a:rPr lang="en-US" dirty="0"/>
              <a:t> or </a:t>
            </a:r>
            <a:r>
              <a:rPr lang="en-US" i="1" dirty="0">
                <a:solidFill>
                  <a:srgbClr val="FF0000"/>
                </a:solidFill>
              </a:rPr>
              <a:t>rejected</a:t>
            </a:r>
            <a:r>
              <a:rPr lang="en-US" dirty="0"/>
              <a:t> based on an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sequence</a:t>
            </a:r>
          </a:p>
          <a:p>
            <a:r>
              <a:rPr lang="en-US" dirty="0">
                <a:solidFill>
                  <a:srgbClr val="2C895B"/>
                </a:solidFill>
              </a:rPr>
              <a:t>Use Examples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Text Editor: </a:t>
            </a:r>
            <a:r>
              <a:rPr lang="en-US" dirty="0"/>
              <a:t>Finding a pattern of text in a file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Hardware: </a:t>
            </a:r>
            <a:r>
              <a:rPr lang="en-US" dirty="0"/>
              <a:t>Traffic Light sequencing</a:t>
            </a:r>
          </a:p>
          <a:p>
            <a:pPr marL="0" indent="0">
              <a:buNone/>
            </a:pPr>
            <a:r>
              <a:rPr lang="en-US" dirty="0">
                <a:solidFill>
                  <a:srgbClr val="F3753F"/>
                </a:solidFill>
              </a:rPr>
              <a:t>Circle (States) and Arc representation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 </a:t>
            </a:r>
            <a:r>
              <a:rPr lang="en-US" dirty="0">
                <a:solidFill>
                  <a:srgbClr val="F37440"/>
                </a:solidFill>
              </a:rPr>
              <a:t>circle</a:t>
            </a:r>
            <a:r>
              <a:rPr lang="en-US" dirty="0"/>
              <a:t> (</a:t>
            </a:r>
            <a:r>
              <a:rPr lang="en-US" dirty="0">
                <a:solidFill>
                  <a:srgbClr val="7030A0"/>
                </a:solidFill>
              </a:rPr>
              <a:t>state)</a:t>
            </a:r>
            <a:r>
              <a:rPr lang="en-US" dirty="0"/>
              <a:t> represents </a:t>
            </a:r>
            <a:r>
              <a:rPr lang="en-US" dirty="0">
                <a:solidFill>
                  <a:srgbClr val="7030A0"/>
                </a:solidFill>
              </a:rPr>
              <a:t>memory of </a:t>
            </a:r>
            <a:r>
              <a:rPr lang="en-US" b="1" dirty="0">
                <a:solidFill>
                  <a:srgbClr val="7030A0"/>
                </a:solidFill>
              </a:rPr>
              <a:t>what has already been seen before</a:t>
            </a:r>
            <a:r>
              <a:rPr lang="en-US" dirty="0">
                <a:solidFill>
                  <a:srgbClr val="7030A0"/>
                </a:solidFill>
              </a:rPr>
              <a:t> based on the input 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5"/>
                </a:solidFill>
              </a:rPr>
              <a:t>arc </a:t>
            </a:r>
            <a:r>
              <a:rPr lang="en-US" dirty="0"/>
              <a:t>represents a </a:t>
            </a:r>
            <a:r>
              <a:rPr lang="en-US" b="1" dirty="0">
                <a:solidFill>
                  <a:schemeClr val="accent5"/>
                </a:solidFill>
              </a:rPr>
              <a:t>transition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from one state to the next state </a:t>
            </a:r>
            <a:r>
              <a:rPr lang="en-US" dirty="0">
                <a:solidFill>
                  <a:schemeClr val="accent1"/>
                </a:solidFill>
              </a:rPr>
              <a:t>for a specified input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next state can be the same state or a different state</a:t>
            </a:r>
          </a:p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For all possible inputs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3"/>
                </a:solidFill>
                <a:cs typeface="Consolas" panose="020B0609020204030204" pitchFamily="49" charset="0"/>
              </a:rPr>
              <a:t>there must be just 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(makes it </a:t>
            </a:r>
            <a:r>
              <a:rPr lang="en-US" b="1" dirty="0">
                <a:solidFill>
                  <a:schemeClr val="tx2"/>
                </a:solidFill>
                <a:cs typeface="Consolas" panose="020B0609020204030204" pitchFamily="49" charset="0"/>
              </a:rPr>
              <a:t>deterministic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2C895B"/>
              </a:solidFill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37B9-B441-DE40-B4EF-E1CCDC760967}"/>
              </a:ext>
            </a:extLst>
          </p:cNvPr>
          <p:cNvSpPr txBox="1"/>
          <p:nvPr/>
        </p:nvSpPr>
        <p:spPr>
          <a:xfrm>
            <a:off x="6779131" y="2184437"/>
            <a:ext cx="4850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Also: CSE 105, CSE 140, CSE 131, CSE 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07D47D-EDA0-0F42-8F2F-523B017AA9B8}"/>
              </a:ext>
            </a:extLst>
          </p:cNvPr>
          <p:cNvGrpSpPr/>
          <p:nvPr/>
        </p:nvGrpSpPr>
        <p:grpSpPr>
          <a:xfrm>
            <a:off x="1609956" y="4862073"/>
            <a:ext cx="8991160" cy="2071433"/>
            <a:chOff x="1637214" y="4717698"/>
            <a:chExt cx="8991160" cy="207143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B700A5-CFA5-7A45-A430-AE9B79A425AD}"/>
                </a:ext>
              </a:extLst>
            </p:cNvPr>
            <p:cNvSpPr/>
            <p:nvPr/>
          </p:nvSpPr>
          <p:spPr>
            <a:xfrm>
              <a:off x="1637214" y="5560183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  <a:p>
              <a:pPr algn="ctr"/>
              <a:r>
                <a:rPr lang="en-US" sz="1400" dirty="0"/>
                <a:t>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BC7307-42D3-6441-89D9-424B70069112}"/>
                </a:ext>
              </a:extLst>
            </p:cNvPr>
            <p:cNvGrpSpPr/>
            <p:nvPr/>
          </p:nvGrpSpPr>
          <p:grpSpPr>
            <a:xfrm>
              <a:off x="2429149" y="5560183"/>
              <a:ext cx="2994222" cy="791935"/>
              <a:chOff x="3402948" y="3171710"/>
              <a:chExt cx="2994222" cy="79193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630B4E-326A-E444-83D8-0FC5549DB573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C920717-AFE2-DF47-9FF9-D3CFCAAB48C1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3402948" y="3567678"/>
                <a:ext cx="2202287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5BE9A27-7B44-784D-BDE2-24EA9BE31E51}"/>
                </a:ext>
              </a:extLst>
            </p:cNvPr>
            <p:cNvGrpSpPr/>
            <p:nvPr/>
          </p:nvGrpSpPr>
          <p:grpSpPr>
            <a:xfrm>
              <a:off x="7906911" y="5594432"/>
              <a:ext cx="2721463" cy="791935"/>
              <a:chOff x="3410012" y="5278844"/>
              <a:chExt cx="2721463" cy="7919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67A1B49-3DC7-E54F-98ED-6CCA4D3FBFD8}"/>
                  </a:ext>
                </a:extLst>
              </p:cNvPr>
              <p:cNvSpPr/>
              <p:nvPr/>
            </p:nvSpPr>
            <p:spPr>
              <a:xfrm>
                <a:off x="5339540" y="5278844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FB94593-6176-C84D-A5D4-301A4C945061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410012" y="5657105"/>
                <a:ext cx="1942911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55581D2-D11F-1E40-99B1-F7CDC1F6758C}"/>
                </a:ext>
              </a:extLst>
            </p:cNvPr>
            <p:cNvGrpSpPr/>
            <p:nvPr/>
          </p:nvGrpSpPr>
          <p:grpSpPr>
            <a:xfrm>
              <a:off x="5330231" y="5560181"/>
              <a:ext cx="2576680" cy="791935"/>
              <a:chOff x="3820490" y="3171710"/>
              <a:chExt cx="2576680" cy="791935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CA63F7-03E9-E747-A313-1E029F93B738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FC30448-F1C5-F142-AB88-34B6A480698B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>
                <a:off x="3820490" y="3567678"/>
                <a:ext cx="1784745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8CA1A42-5151-6240-B0D8-D2FEAC305208}"/>
                </a:ext>
              </a:extLst>
            </p:cNvPr>
            <p:cNvSpPr/>
            <p:nvPr/>
          </p:nvSpPr>
          <p:spPr>
            <a:xfrm rot="15119954" flipV="1">
              <a:off x="4582366" y="5101942"/>
              <a:ext cx="745097" cy="691881"/>
            </a:xfrm>
            <a:prstGeom prst="arc">
              <a:avLst>
                <a:gd name="adj1" fmla="val 12542226"/>
                <a:gd name="adj2" fmla="val 661414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E891BDB-3206-8745-85E3-0226A567C51C}"/>
                </a:ext>
              </a:extLst>
            </p:cNvPr>
            <p:cNvSpPr/>
            <p:nvPr/>
          </p:nvSpPr>
          <p:spPr>
            <a:xfrm rot="16200000" flipV="1">
              <a:off x="3995728" y="2982130"/>
              <a:ext cx="1659512" cy="5288188"/>
            </a:xfrm>
            <a:prstGeom prst="arc">
              <a:avLst>
                <a:gd name="adj1" fmla="val 16276803"/>
                <a:gd name="adj2" fmla="val 5362040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D00BF1-5BD6-634A-AF2D-AC20601DCCDD}"/>
                </a:ext>
              </a:extLst>
            </p:cNvPr>
            <p:cNvSpPr txBox="1"/>
            <p:nvPr/>
          </p:nvSpPr>
          <p:spPr>
            <a:xfrm>
              <a:off x="1637214" y="641979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CE98EF-1EA2-0E4C-8C8D-6664DFDD462A}"/>
                </a:ext>
              </a:extLst>
            </p:cNvPr>
            <p:cNvSpPr txBox="1"/>
            <p:nvPr/>
          </p:nvSpPr>
          <p:spPr>
            <a:xfrm>
              <a:off x="4510778" y="637875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73F376-26F2-2349-B554-2E25C0997AC5}"/>
                </a:ext>
              </a:extLst>
            </p:cNvPr>
            <p:cNvSpPr txBox="1"/>
            <p:nvPr/>
          </p:nvSpPr>
          <p:spPr>
            <a:xfrm>
              <a:off x="7183636" y="638636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4E40EB2-43BB-5B41-A218-FC09F717B656}"/>
                </a:ext>
              </a:extLst>
            </p:cNvPr>
            <p:cNvSpPr txBox="1"/>
            <p:nvPr/>
          </p:nvSpPr>
          <p:spPr>
            <a:xfrm>
              <a:off x="9836439" y="631786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543513-1C6B-A245-BD24-0C6C9A055CD6}"/>
                </a:ext>
              </a:extLst>
            </p:cNvPr>
            <p:cNvSpPr txBox="1"/>
            <p:nvPr/>
          </p:nvSpPr>
          <p:spPr>
            <a:xfrm>
              <a:off x="3112816" y="558681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58DAE8-5D6E-B44A-BDD1-973DEE08E4F7}"/>
                </a:ext>
              </a:extLst>
            </p:cNvPr>
            <p:cNvSpPr txBox="1"/>
            <p:nvPr/>
          </p:nvSpPr>
          <p:spPr>
            <a:xfrm>
              <a:off x="4703138" y="5015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13895A-EBE0-F94F-A75D-D913D357D72C}"/>
                </a:ext>
              </a:extLst>
            </p:cNvPr>
            <p:cNvSpPr txBox="1"/>
            <p:nvPr/>
          </p:nvSpPr>
          <p:spPr>
            <a:xfrm>
              <a:off x="5989339" y="561836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408256-B13C-7940-8F27-E168FBC37FBA}"/>
                </a:ext>
              </a:extLst>
            </p:cNvPr>
            <p:cNvSpPr txBox="1"/>
            <p:nvPr/>
          </p:nvSpPr>
          <p:spPr>
            <a:xfrm>
              <a:off x="8571171" y="56311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DFA60F-8A1B-9A40-912F-BA9F6C9A66F2}"/>
                </a:ext>
              </a:extLst>
            </p:cNvPr>
            <p:cNvSpPr txBox="1"/>
            <p:nvPr/>
          </p:nvSpPr>
          <p:spPr>
            <a:xfrm>
              <a:off x="6522782" y="471769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58" y="603734"/>
            <a:ext cx="8946915" cy="5285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States</a:t>
            </a:r>
            <a:r>
              <a:rPr lang="en-US" sz="2200" dirty="0">
                <a:solidFill>
                  <a:srgbClr val="0070C0"/>
                </a:solidFill>
              </a:rPr>
              <a:t>: Two Special states</a:t>
            </a:r>
          </a:p>
          <a:p>
            <a:pPr lvl="1"/>
            <a:endParaRPr lang="en-US" sz="22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200" dirty="0"/>
              <a:t> state (initial or first)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           end</a:t>
            </a:r>
            <a:r>
              <a:rPr lang="en-US" sz="2200" dirty="0"/>
              <a:t> state (we are done or final)</a:t>
            </a:r>
            <a:endParaRPr lang="en-US" sz="3200" b="1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is labeled with the next input that causes it to be taken</a:t>
            </a: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has a </a:t>
            </a:r>
            <a:r>
              <a:rPr lang="en-US" dirty="0">
                <a:solidFill>
                  <a:schemeClr val="accent5"/>
                </a:solidFill>
                <a:cs typeface="Consolas" panose="020B0609020204030204" pitchFamily="49" charset="0"/>
              </a:rPr>
              <a:t>label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 with the </a:t>
            </a:r>
            <a:r>
              <a:rPr lang="en-US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F3753F"/>
                </a:solidFill>
                <a:cs typeface="Consolas" panose="020B0609020204030204" pitchFamily="49" charset="0"/>
              </a:rPr>
              <a:t>next output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When an </a:t>
            </a:r>
            <a:r>
              <a:rPr lang="en-US" sz="2200" dirty="0">
                <a:solidFill>
                  <a:srgbClr val="00B050"/>
                </a:solidFill>
                <a:cs typeface="Consolas" panose="020B0609020204030204" pitchFamily="49" charset="0"/>
              </a:rPr>
              <a:t>input matches </a:t>
            </a:r>
            <a:r>
              <a:rPr lang="en-US" sz="2200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arc is taken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output or action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(if any) associated with that input occurs when making that </a:t>
            </a:r>
            <a:r>
              <a:rPr lang="en-US" sz="2200" dirty="0" err="1">
                <a:solidFill>
                  <a:schemeClr val="tx2"/>
                </a:solidFill>
                <a:cs typeface="Consolas" panose="020B0609020204030204" pitchFamily="49" charset="0"/>
              </a:rPr>
              <a:t>transistion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 (it is ok to have no output specified)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10123351" y="2292835"/>
            <a:ext cx="1275648" cy="1672887"/>
            <a:chOff x="10178185" y="2714317"/>
            <a:chExt cx="1275648" cy="16728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10618348" y="2939817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10574152" y="2714317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9450434" y="3976492"/>
            <a:ext cx="2226159" cy="2382406"/>
            <a:chOff x="9505268" y="4397974"/>
            <a:chExt cx="2226159" cy="23824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192712" y="5242327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10545170" y="4561200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</a:t>
              </a:r>
              <a:r>
                <a:rPr lang="en-US" sz="2400" dirty="0">
                  <a:solidFill>
                    <a:srgbClr val="F3753F"/>
                  </a:solidFill>
                </a:rPr>
                <a:t>/yes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05268" y="6134049"/>
              <a:ext cx="2226159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Accepting path only shown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88680" y="4397974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900557" y="1306836"/>
            <a:ext cx="834252" cy="2032205"/>
            <a:chOff x="1527503" y="3647074"/>
            <a:chExt cx="834252" cy="20322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569820" y="364707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527503" y="4887344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BB065F-C074-9445-96D3-035D422E1E42}"/>
              </a:ext>
            </a:extLst>
          </p:cNvPr>
          <p:cNvGrpSpPr/>
          <p:nvPr/>
        </p:nvGrpSpPr>
        <p:grpSpPr>
          <a:xfrm>
            <a:off x="1207353" y="6187112"/>
            <a:ext cx="7276275" cy="521748"/>
            <a:chOff x="5701615" y="5773388"/>
            <a:chExt cx="7276275" cy="52174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AA06B2F-EA25-3D4D-91A9-3C151A708BB0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6236782" y="6034262"/>
              <a:ext cx="6219360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E44BCC-FE82-6442-98ED-2A22ECD00FE8}"/>
                </a:ext>
              </a:extLst>
            </p:cNvPr>
            <p:cNvSpPr/>
            <p:nvPr/>
          </p:nvSpPr>
          <p:spPr>
            <a:xfrm>
              <a:off x="5701615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CDF0D5-705D-D14A-838C-ADB8969573A4}"/>
                </a:ext>
              </a:extLst>
            </p:cNvPr>
            <p:cNvSpPr/>
            <p:nvPr/>
          </p:nvSpPr>
          <p:spPr>
            <a:xfrm>
              <a:off x="12456142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CE8A0D-D609-0E42-995C-2189C73C3CEE}"/>
              </a:ext>
            </a:extLst>
          </p:cNvPr>
          <p:cNvGrpSpPr/>
          <p:nvPr/>
        </p:nvGrpSpPr>
        <p:grpSpPr>
          <a:xfrm>
            <a:off x="9325034" y="472453"/>
            <a:ext cx="2476960" cy="1794799"/>
            <a:chOff x="9379868" y="893935"/>
            <a:chExt cx="2476960" cy="17947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58C42F-51A5-A24A-9997-CC1ABA5E5879}"/>
                </a:ext>
              </a:extLst>
            </p:cNvPr>
            <p:cNvSpPr/>
            <p:nvPr/>
          </p:nvSpPr>
          <p:spPr>
            <a:xfrm>
              <a:off x="10149203" y="189679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61F2E1-410E-5E4A-9624-E358CC07F12E}"/>
                </a:ext>
              </a:extLst>
            </p:cNvPr>
            <p:cNvCxnSpPr>
              <a:endCxn id="5" idx="0"/>
            </p:cNvCxnSpPr>
            <p:nvPr/>
          </p:nvCxnSpPr>
          <p:spPr>
            <a:xfrm>
              <a:off x="10545170" y="1306836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57516F-178F-0B4F-BC50-E91FB202AE27}"/>
                </a:ext>
              </a:extLst>
            </p:cNvPr>
            <p:cNvSpPr txBox="1"/>
            <p:nvPr/>
          </p:nvSpPr>
          <p:spPr>
            <a:xfrm>
              <a:off x="9379868" y="893935"/>
              <a:ext cx="247696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Detect the string </a:t>
              </a:r>
              <a:r>
                <a:rPr lang="en-US" sz="2000" dirty="0">
                  <a:solidFill>
                    <a:srgbClr val="2C895B"/>
                  </a:solidFill>
                </a:rPr>
                <a:t>HA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10659053" y="1028651"/>
            <a:ext cx="1492129" cy="2511182"/>
            <a:chOff x="10713887" y="1450133"/>
            <a:chExt cx="1492129" cy="25111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10713887" y="1450133"/>
              <a:ext cx="147989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640" y="1829511"/>
              <a:ext cx="734481" cy="12185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10905660" y="3591983"/>
              <a:ext cx="130035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this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1611" y="3296349"/>
              <a:ext cx="196510" cy="298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E9FAE2-F872-4D4A-AC33-DD096BA14A12}"/>
              </a:ext>
            </a:extLst>
          </p:cNvPr>
          <p:cNvSpPr txBox="1"/>
          <p:nvPr/>
        </p:nvSpPr>
        <p:spPr>
          <a:xfrm>
            <a:off x="1805533" y="5982623"/>
            <a:ext cx="6093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next_input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Associated_output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action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1.2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2 - Sept 27, 2022</a:t>
            </a:r>
          </a:p>
        </p:txBody>
      </p:sp>
    </p:spTree>
    <p:extLst>
      <p:ext uri="{BB962C8B-B14F-4D97-AF65-F5344CB8AC3E}">
        <p14:creationId xmlns:p14="http://schemas.microsoft.com/office/powerpoint/2010/main" val="65143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9" y="117899"/>
            <a:ext cx="10515600" cy="715294"/>
          </a:xfrm>
        </p:spPr>
        <p:txBody>
          <a:bodyPr/>
          <a:lstStyle/>
          <a:p>
            <a:r>
              <a:rPr lang="en-US" dirty="0"/>
              <a:t>Quick Overview of Syllabus – See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56E2-238A-288B-A5A5-5E5E78C9CE7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2757" y="886507"/>
            <a:ext cx="6159061" cy="49559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PAs</a:t>
            </a:r>
          </a:p>
          <a:p>
            <a:r>
              <a:rPr lang="en-US" sz="2000" dirty="0"/>
              <a:t>9 assignments – 50 pts each (</a:t>
            </a:r>
            <a:r>
              <a:rPr lang="en-US" sz="2000" b="1" dirty="0">
                <a:solidFill>
                  <a:schemeClr val="tx1"/>
                </a:solidFill>
              </a:rPr>
              <a:t>450</a:t>
            </a:r>
            <a:r>
              <a:rPr lang="en-US" sz="2000" dirty="0"/>
              <a:t> total)</a:t>
            </a:r>
          </a:p>
          <a:p>
            <a:r>
              <a:rPr lang="en-US" sz="2000" dirty="0"/>
              <a:t>Weekly PA's due </a:t>
            </a:r>
            <a:r>
              <a:rPr lang="en-US" sz="2000" b="1" dirty="0">
                <a:solidFill>
                  <a:srgbClr val="FF0000"/>
                </a:solidFill>
              </a:rPr>
              <a:t>Wed night (except Thanksgiving week) starting Sept 28</a:t>
            </a:r>
            <a:endParaRPr lang="en-US" sz="2000" dirty="0"/>
          </a:p>
          <a:p>
            <a:r>
              <a:rPr lang="en-US" sz="2000" dirty="0"/>
              <a:t>Late submission up to </a:t>
            </a:r>
            <a:r>
              <a:rPr lang="en-US" sz="2000" b="1" dirty="0">
                <a:solidFill>
                  <a:srgbClr val="FF0000"/>
                </a:solidFill>
              </a:rPr>
              <a:t>Saturday</a:t>
            </a:r>
            <a:r>
              <a:rPr lang="en-US" sz="2000" dirty="0"/>
              <a:t> night (-5, -10, -15)</a:t>
            </a:r>
          </a:p>
          <a:p>
            <a:r>
              <a:rPr lang="en-US" sz="2000" dirty="0"/>
              <a:t>8 Slip days for the entire quarter (applied at the end when grades are calculated) to offset Late penalties</a:t>
            </a:r>
          </a:p>
          <a:p>
            <a:r>
              <a:rPr lang="en-US" sz="2000" dirty="0"/>
              <a:t>No work accepted after late submission date</a:t>
            </a:r>
          </a:p>
          <a:p>
            <a:r>
              <a:rPr lang="en-US" sz="2000" dirty="0"/>
              <a:t>Special circumstances (e.g., extended absence, contact me right away)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05596" y="903032"/>
            <a:ext cx="4397481" cy="16720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Weekly Canvas Reading quiz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50</a:t>
            </a:r>
            <a:r>
              <a:rPr lang="en-US" sz="2400" dirty="0"/>
              <a:t> pts total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Due Sunday night</a:t>
            </a:r>
            <a:endParaRPr lang="en-US" sz="24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6705597" y="2735144"/>
            <a:ext cx="4397482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Midterm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150</a:t>
            </a:r>
            <a:r>
              <a:rPr lang="en-US" sz="2400" dirty="0"/>
              <a:t> pts</a:t>
            </a:r>
          </a:p>
          <a:p>
            <a:r>
              <a:rPr lang="en-US" sz="2400" dirty="0"/>
              <a:t>Oct. 27</a:t>
            </a:r>
            <a:r>
              <a:rPr lang="en-US" sz="2400" baseline="30000" dirty="0"/>
              <a:t>th</a:t>
            </a:r>
            <a:r>
              <a:rPr lang="en-US" sz="2400" dirty="0"/>
              <a:t> evening in-person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6705596" y="4567256"/>
            <a:ext cx="4397483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Final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350</a:t>
            </a:r>
            <a:r>
              <a:rPr lang="en-US" sz="2400" dirty="0"/>
              <a:t> pts</a:t>
            </a:r>
          </a:p>
          <a:p>
            <a:r>
              <a:rPr lang="en-US" sz="2400" dirty="0"/>
              <a:t>Dec. 9</a:t>
            </a:r>
            <a:r>
              <a:rPr lang="en-US" sz="2400" baseline="30000" dirty="0"/>
              <a:t>th</a:t>
            </a:r>
            <a:r>
              <a:rPr lang="en-US" sz="2400" dirty="0"/>
              <a:t> 11:30 AM – 2:29 PM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DBC8FF-F2D1-E419-FE65-ED49B7CCAEC5}"/>
              </a:ext>
            </a:extLst>
          </p:cNvPr>
          <p:cNvSpPr txBox="1">
            <a:spLocks/>
          </p:cNvSpPr>
          <p:nvPr/>
        </p:nvSpPr>
        <p:spPr>
          <a:xfrm>
            <a:off x="473513" y="5895752"/>
            <a:ext cx="5737548" cy="883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Textbooks and References – See canvas</a:t>
            </a:r>
          </a:p>
          <a:p>
            <a:pPr marL="0" indent="0">
              <a:buNone/>
            </a:pPr>
            <a:r>
              <a:rPr lang="en-US" sz="2000" dirty="0"/>
              <a:t>All free via library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PA2/PA3: </a:t>
            </a:r>
            <a:r>
              <a:rPr lang="en-US" sz="2800" dirty="0"/>
              <a:t>Removing </a:t>
            </a:r>
            <a:r>
              <a:rPr lang="en-US" sz="2800" dirty="0">
                <a:solidFill>
                  <a:srgbClr val="00B050"/>
                </a:solidFill>
              </a:rPr>
              <a:t>comments</a:t>
            </a:r>
            <a:r>
              <a:rPr lang="en-US" sz="2800" dirty="0"/>
              <a:t> from a C program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506235" y="749987"/>
            <a:ext cx="11062006" cy="561576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 /* not a comment*/\n");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C++ comment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138847" y="3257265"/>
            <a:ext cx="1646209" cy="670499"/>
            <a:chOff x="1097210" y="3018910"/>
            <a:chExt cx="1646209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10" y="3018910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char literal </a:t>
              </a:r>
              <a:r>
                <a:rPr lang="en-US" dirty="0">
                  <a:solidFill>
                    <a:schemeClr val="accent1"/>
                  </a:solidFill>
                </a:rPr>
                <a:t>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5946833" y="3491247"/>
            <a:ext cx="5496606" cy="805254"/>
            <a:chOff x="1140931" y="3681335"/>
            <a:chExt cx="5496606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519827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string literal </a:t>
              </a:r>
              <a:r>
                <a:rPr lang="en-US" dirty="0">
                  <a:solidFill>
                    <a:schemeClr val="accent1"/>
                  </a:solidFill>
                </a:rPr>
                <a:t>"Hello World! /* not a comment */\n"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723506" y="4608805"/>
            <a:ext cx="8146606" cy="646331"/>
            <a:chOff x="-1225364" y="3567726"/>
            <a:chExt cx="8146606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25364" y="3713638"/>
              <a:ext cx="21539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928545" y="3567726"/>
              <a:ext cx="599269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\</a:t>
              </a:r>
              <a:r>
                <a:rPr lang="en-US" dirty="0">
                  <a:solidFill>
                    <a:schemeClr val="accent1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immediately</a:t>
              </a:r>
              <a:r>
                <a:rPr lang="en-US" dirty="0">
                  <a:solidFill>
                    <a:schemeClr val="accent1"/>
                  </a:solidFill>
                </a:rPr>
                <a:t> followed by a newline is a line continuation; 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turns the line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("Hello Tritons\n"); into a comment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8158" y="590735"/>
            <a:ext cx="6245601" cy="61815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Problem</a:t>
            </a:r>
            <a:r>
              <a:rPr lang="en-US" sz="2400" dirty="0">
                <a:solidFill>
                  <a:schemeClr val="tx2"/>
                </a:solidFill>
              </a:rPr>
              <a:t>: detect the string </a:t>
            </a:r>
            <a:r>
              <a:rPr lang="en-US" sz="2400" i="1" dirty="0">
                <a:solidFill>
                  <a:srgbClr val="F37440"/>
                </a:solidFill>
              </a:rPr>
              <a:t>HA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Complete</a:t>
            </a:r>
            <a:r>
              <a:rPr lang="en-US" sz="2400" dirty="0">
                <a:solidFill>
                  <a:schemeClr val="tx2"/>
                </a:solidFill>
              </a:rPr>
              <a:t> the </a:t>
            </a:r>
            <a:r>
              <a:rPr lang="en-US" sz="2400" dirty="0">
                <a:solidFill>
                  <a:srgbClr val="2C895B"/>
                </a:solidFill>
              </a:rPr>
              <a:t>sequence from 3 slides back </a:t>
            </a:r>
            <a:r>
              <a:rPr lang="en-US" sz="2400" dirty="0">
                <a:solidFill>
                  <a:schemeClr val="accent6"/>
                </a:solidFill>
              </a:rPr>
              <a:t>to make it </a:t>
            </a:r>
            <a:r>
              <a:rPr lang="en-US" sz="2400" dirty="0">
                <a:solidFill>
                  <a:schemeClr val="accent1"/>
                </a:solidFill>
              </a:rPr>
              <a:t>deterministic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Specify </a:t>
            </a:r>
            <a:r>
              <a:rPr lang="en-US" sz="2400" dirty="0">
                <a:solidFill>
                  <a:srgbClr val="7030A0"/>
                </a:solidFill>
              </a:rPr>
              <a:t>responses</a:t>
            </a:r>
            <a:r>
              <a:rPr lang="en-US" sz="2400" dirty="0">
                <a:solidFill>
                  <a:srgbClr val="2C895B"/>
                </a:solidFill>
              </a:rPr>
              <a:t> on </a:t>
            </a:r>
            <a:r>
              <a:rPr lang="en-US" sz="2400" dirty="0">
                <a:solidFill>
                  <a:schemeClr val="accent1"/>
                </a:solidFill>
              </a:rPr>
              <a:t>all possible inputs at each state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Make sure every </a:t>
            </a:r>
            <a:r>
              <a:rPr lang="en-US" sz="2400" dirty="0">
                <a:solidFill>
                  <a:srgbClr val="2C895B"/>
                </a:solidFill>
              </a:rPr>
              <a:t>next state transition (arc) is </a:t>
            </a:r>
            <a:r>
              <a:rPr lang="en-US" sz="2400" i="1" dirty="0">
                <a:solidFill>
                  <a:srgbClr val="0070C0"/>
                </a:solidFill>
              </a:rPr>
              <a:t>unambiguous</a:t>
            </a:r>
            <a:r>
              <a:rPr lang="en-US" sz="2400" dirty="0">
                <a:solidFill>
                  <a:srgbClr val="0070C0"/>
                </a:solidFill>
              </a:rPr>
              <a:t> (unique – each input selects only one arc)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Recap: </a:t>
            </a:r>
            <a:r>
              <a:rPr lang="en-US" sz="2400" dirty="0">
                <a:solidFill>
                  <a:schemeClr val="tx2"/>
                </a:solidFill>
              </a:rPr>
              <a:t>Each </a:t>
            </a:r>
            <a:r>
              <a:rPr lang="en-US" sz="2400" dirty="0">
                <a:solidFill>
                  <a:schemeClr val="accent1"/>
                </a:solidFill>
              </a:rPr>
              <a:t>state represent the memory (history) of inputs </a:t>
            </a:r>
            <a:r>
              <a:rPr lang="en-US" sz="2400" dirty="0">
                <a:solidFill>
                  <a:schemeClr val="tx2"/>
                </a:solidFill>
              </a:rPr>
              <a:t>in sequence necessary to </a:t>
            </a:r>
            <a:r>
              <a:rPr lang="en-US" sz="2400" dirty="0">
                <a:solidFill>
                  <a:schemeClr val="accent1"/>
                </a:solidFill>
              </a:rPr>
              <a:t>reach that state</a:t>
            </a:r>
          </a:p>
          <a:p>
            <a:pPr lvl="1"/>
            <a:r>
              <a:rPr lang="en-US" sz="2400" b="1" i="1" dirty="0">
                <a:solidFill>
                  <a:srgbClr val="F37440"/>
                </a:solidFill>
              </a:rPr>
              <a:t>H state</a:t>
            </a:r>
            <a:r>
              <a:rPr lang="en-US" sz="2400" dirty="0">
                <a:solidFill>
                  <a:srgbClr val="F37440"/>
                </a:solidFill>
              </a:rPr>
              <a:t>: have seen an H </a:t>
            </a:r>
          </a:p>
          <a:p>
            <a:pPr lvl="1"/>
            <a:r>
              <a:rPr lang="en-US" sz="2400" b="1" i="1" dirty="0">
                <a:solidFill>
                  <a:srgbClr val="2C895B"/>
                </a:solidFill>
              </a:rPr>
              <a:t>end state</a:t>
            </a:r>
            <a:r>
              <a:rPr lang="en-US" sz="2400" dirty="0">
                <a:solidFill>
                  <a:srgbClr val="2C895B"/>
                </a:solidFill>
              </a:rPr>
              <a:t>: have seen an H immediately followed by an 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BF232D-EC96-F54B-B0C0-E0ABE20B1CBD}"/>
              </a:ext>
            </a:extLst>
          </p:cNvPr>
          <p:cNvGrpSpPr/>
          <p:nvPr/>
        </p:nvGrpSpPr>
        <p:grpSpPr>
          <a:xfrm>
            <a:off x="8568145" y="3570426"/>
            <a:ext cx="1302202" cy="890509"/>
            <a:chOff x="8964371" y="3579309"/>
            <a:chExt cx="1302202" cy="890509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CFCFE7D-E871-DC4D-AA98-EC2A35F604BD}"/>
                </a:ext>
              </a:extLst>
            </p:cNvPr>
            <p:cNvSpPr/>
            <p:nvPr/>
          </p:nvSpPr>
          <p:spPr>
            <a:xfrm rot="15119954">
              <a:off x="9451298" y="3274522"/>
              <a:ext cx="510488" cy="1120062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DC0C1-850B-BD48-B0CC-57806B0EF5FD}"/>
                </a:ext>
              </a:extLst>
            </p:cNvPr>
            <p:cNvSpPr txBox="1"/>
            <p:nvPr/>
          </p:nvSpPr>
          <p:spPr>
            <a:xfrm>
              <a:off x="8964371" y="4008153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H/no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E5A68-EC48-5D41-A97B-C6E628D6F198}"/>
              </a:ext>
            </a:extLst>
          </p:cNvPr>
          <p:cNvGrpSpPr/>
          <p:nvPr/>
        </p:nvGrpSpPr>
        <p:grpSpPr>
          <a:xfrm>
            <a:off x="6808323" y="1769588"/>
            <a:ext cx="3107014" cy="1670305"/>
            <a:chOff x="7208571" y="1953897"/>
            <a:chExt cx="3107014" cy="16703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915CF-B482-CB4C-8166-E393C5312AFF}"/>
                </a:ext>
              </a:extLst>
            </p:cNvPr>
            <p:cNvSpPr txBox="1"/>
            <p:nvPr/>
          </p:nvSpPr>
          <p:spPr>
            <a:xfrm>
              <a:off x="7208571" y="2658866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95F78FD-9DC6-E245-A097-393DBFFCA561}"/>
                </a:ext>
              </a:extLst>
            </p:cNvPr>
            <p:cNvSpPr/>
            <p:nvPr/>
          </p:nvSpPr>
          <p:spPr>
            <a:xfrm rot="13508522">
              <a:off x="8791983" y="2100600"/>
              <a:ext cx="1670305" cy="1376899"/>
            </a:xfrm>
            <a:prstGeom prst="arc">
              <a:avLst>
                <a:gd name="adj1" fmla="val 13387373"/>
                <a:gd name="adj2" fmla="val 28631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E0821E6-1A78-F949-8E09-C386E3EFAD22}"/>
              </a:ext>
            </a:extLst>
          </p:cNvPr>
          <p:cNvSpPr/>
          <p:nvPr/>
        </p:nvSpPr>
        <p:spPr>
          <a:xfrm>
            <a:off x="9236791" y="14842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D578D7-649B-1244-9A44-F2D005CC92DD}"/>
              </a:ext>
            </a:extLst>
          </p:cNvPr>
          <p:cNvSpPr txBox="1"/>
          <p:nvPr/>
        </p:nvSpPr>
        <p:spPr>
          <a:xfrm>
            <a:off x="8711098" y="5795296"/>
            <a:ext cx="193033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input / 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30D72-8B68-2A4A-9499-C81F52F2785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632758" y="894321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94BBA09-3362-B34A-9AC7-8B118BE8104B}"/>
              </a:ext>
            </a:extLst>
          </p:cNvPr>
          <p:cNvGrpSpPr/>
          <p:nvPr/>
        </p:nvGrpSpPr>
        <p:grpSpPr>
          <a:xfrm>
            <a:off x="9265773" y="2301802"/>
            <a:ext cx="1275648" cy="1672887"/>
            <a:chOff x="5561040" y="2335266"/>
            <a:chExt cx="1275648" cy="16728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C3F15C-ED7C-1B42-89C8-77E925D3A0CB}"/>
                </a:ext>
              </a:extLst>
            </p:cNvPr>
            <p:cNvSpPr/>
            <p:nvPr/>
          </p:nvSpPr>
          <p:spPr>
            <a:xfrm>
              <a:off x="5561040" y="3216218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36A4DD-DEDE-E141-A82E-3B065FF7693D}"/>
                </a:ext>
              </a:extLst>
            </p:cNvPr>
            <p:cNvSpPr txBox="1"/>
            <p:nvPr/>
          </p:nvSpPr>
          <p:spPr>
            <a:xfrm>
              <a:off x="6001203" y="256076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H/no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BD6D03-A63A-E645-B783-0AB628448667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5957007" y="2335266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E8F913-E87B-6440-B41B-8595B663FB54}"/>
              </a:ext>
            </a:extLst>
          </p:cNvPr>
          <p:cNvGrpSpPr/>
          <p:nvPr/>
        </p:nvGrpSpPr>
        <p:grpSpPr>
          <a:xfrm>
            <a:off x="9280300" y="3985459"/>
            <a:ext cx="1306565" cy="1636288"/>
            <a:chOff x="5575567" y="4018923"/>
            <a:chExt cx="1306565" cy="163628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9A188C-8038-9244-9540-574288AD28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B86B7E-1BFE-8349-8D31-27328B5FC6D8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9DA372F-5C32-2B4F-94F2-6E5BF236395C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FEB7B5-6A64-A04B-8BC0-AD0D92C1A15D}"/>
              </a:ext>
            </a:extLst>
          </p:cNvPr>
          <p:cNvGrpSpPr/>
          <p:nvPr/>
        </p:nvGrpSpPr>
        <p:grpSpPr>
          <a:xfrm>
            <a:off x="9729703" y="1679572"/>
            <a:ext cx="2019575" cy="790434"/>
            <a:chOff x="10113288" y="1685242"/>
            <a:chExt cx="2019575" cy="790434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8356700C-A3FA-4F4A-AAA1-9BE8C55C7DF9}"/>
                </a:ext>
              </a:extLst>
            </p:cNvPr>
            <p:cNvSpPr/>
            <p:nvPr/>
          </p:nvSpPr>
          <p:spPr>
            <a:xfrm rot="15119954" flipV="1">
              <a:off x="10220823" y="1577707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C838BA-2396-2F4F-B06E-6D76B3BFE955}"/>
                </a:ext>
              </a:extLst>
            </p:cNvPr>
            <p:cNvSpPr txBox="1"/>
            <p:nvPr/>
          </p:nvSpPr>
          <p:spPr>
            <a:xfrm>
              <a:off x="10423741" y="2014011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- 3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1960" y="586444"/>
            <a:ext cx="5772205" cy="59757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state machine on the previous slide </a:t>
            </a:r>
            <a:r>
              <a:rPr lang="en-US" sz="2400" dirty="0">
                <a:solidFill>
                  <a:schemeClr val="accent5"/>
                </a:solidFill>
              </a:rPr>
              <a:t>would stop after seeing the first HA,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>
                <a:solidFill>
                  <a:schemeClr val="accent1"/>
                </a:solidFill>
              </a:rPr>
              <a:t>does not take any more input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missing later occurrences of HA </a:t>
            </a:r>
            <a:r>
              <a:rPr lang="en-US" sz="2400" dirty="0">
                <a:solidFill>
                  <a:schemeClr val="tx2"/>
                </a:solidFill>
              </a:rPr>
              <a:t>in the input</a:t>
            </a:r>
          </a:p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 dirty="0">
                <a:solidFill>
                  <a:schemeClr val="accent1"/>
                </a:solidFill>
              </a:rPr>
              <a:t>to find all HA's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to the </a:t>
            </a:r>
            <a:r>
              <a:rPr lang="en-US" sz="2400" dirty="0">
                <a:solidFill>
                  <a:srgbClr val="0070C0"/>
                </a:solidFill>
              </a:rPr>
              <a:t>bottom (end of file)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FF0000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a text file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</a:t>
            </a:r>
            <a:r>
              <a:rPr lang="en-US" sz="2400" dirty="0">
                <a:solidFill>
                  <a:srgbClr val="FF0000"/>
                </a:solidFill>
              </a:rPr>
              <a:t>is reached </a:t>
            </a:r>
            <a:r>
              <a:rPr lang="en-US" sz="2400" dirty="0"/>
              <a:t>(you process the entire file)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6230137" y="624085"/>
            <a:ext cx="5182707" cy="2269572"/>
            <a:chOff x="2085346" y="3889663"/>
            <a:chExt cx="5182707" cy="2269572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rgbClr val="FFFF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 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EB1DA-6A73-C545-8BFB-A93C6190FDF8}"/>
              </a:ext>
            </a:extLst>
          </p:cNvPr>
          <p:cNvGrpSpPr/>
          <p:nvPr/>
        </p:nvGrpSpPr>
        <p:grpSpPr>
          <a:xfrm>
            <a:off x="7108001" y="2973627"/>
            <a:ext cx="3428865" cy="3709232"/>
            <a:chOff x="7275357" y="894321"/>
            <a:chExt cx="4370095" cy="47274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49BCE1-AB12-3244-9167-B47779C6A6CC}"/>
                </a:ext>
              </a:extLst>
            </p:cNvPr>
            <p:cNvGrpSpPr/>
            <p:nvPr/>
          </p:nvGrpSpPr>
          <p:grpSpPr>
            <a:xfrm>
              <a:off x="8172640" y="3570426"/>
              <a:ext cx="1697707" cy="620765"/>
              <a:chOff x="8568866" y="3579309"/>
              <a:chExt cx="1697707" cy="620765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D6163C58-7EDF-B048-B532-38D1DFF2A5FE}"/>
                  </a:ext>
                </a:extLst>
              </p:cNvPr>
              <p:cNvSpPr/>
              <p:nvPr/>
            </p:nvSpPr>
            <p:spPr>
              <a:xfrm rot="15119954">
                <a:off x="9451298" y="3274522"/>
                <a:ext cx="510488" cy="1120062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67D703-D497-E345-BE15-1AB1A78965D3}"/>
                  </a:ext>
                </a:extLst>
              </p:cNvPr>
              <p:cNvSpPr txBox="1"/>
              <p:nvPr/>
            </p:nvSpPr>
            <p:spPr>
              <a:xfrm>
                <a:off x="8568866" y="3820281"/>
                <a:ext cx="697167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H/no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390A4C-F31B-4241-A9CD-E9FF13B2A80E}"/>
                </a:ext>
              </a:extLst>
            </p:cNvPr>
            <p:cNvGrpSpPr/>
            <p:nvPr/>
          </p:nvGrpSpPr>
          <p:grpSpPr>
            <a:xfrm>
              <a:off x="7275357" y="1769588"/>
              <a:ext cx="2639980" cy="1670305"/>
              <a:chOff x="7675605" y="1953897"/>
              <a:chExt cx="2639980" cy="167030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E39051-95F8-BE4C-8970-9F293F1AF03E}"/>
                  </a:ext>
                </a:extLst>
              </p:cNvPr>
              <p:cNvSpPr txBox="1"/>
              <p:nvPr/>
            </p:nvSpPr>
            <p:spPr>
              <a:xfrm>
                <a:off x="7675605" y="2599154"/>
                <a:ext cx="1292789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9433C5C8-6750-C94B-8ABE-3AF4834C121A}"/>
                  </a:ext>
                </a:extLst>
              </p:cNvPr>
              <p:cNvSpPr/>
              <p:nvPr/>
            </p:nvSpPr>
            <p:spPr>
              <a:xfrm rot="13508522">
                <a:off x="8791983" y="2100600"/>
                <a:ext cx="1670305" cy="1376899"/>
              </a:xfrm>
              <a:prstGeom prst="arc">
                <a:avLst>
                  <a:gd name="adj1" fmla="val 13387373"/>
                  <a:gd name="adj2" fmla="val 286319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CEBC04-4D78-164D-BD62-5063DDF283AB}"/>
                </a:ext>
              </a:extLst>
            </p:cNvPr>
            <p:cNvSpPr/>
            <p:nvPr/>
          </p:nvSpPr>
          <p:spPr>
            <a:xfrm>
              <a:off x="9236791" y="14842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E0A690-03E5-CB45-850C-EDA04600C91D}"/>
                </a:ext>
              </a:extLst>
            </p:cNvPr>
            <p:cNvSpPr txBox="1"/>
            <p:nvPr/>
          </p:nvSpPr>
          <p:spPr>
            <a:xfrm>
              <a:off x="7470089" y="4995327"/>
              <a:ext cx="1446639" cy="3797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input / action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762A0F-E4BB-C74C-BB74-2CB8B6EB8AC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9632758" y="894321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6B32EB-AAA8-DE4F-9B42-68D444AB7B77}"/>
                </a:ext>
              </a:extLst>
            </p:cNvPr>
            <p:cNvGrpSpPr/>
            <p:nvPr/>
          </p:nvGrpSpPr>
          <p:grpSpPr>
            <a:xfrm>
              <a:off x="9265773" y="2301802"/>
              <a:ext cx="1137328" cy="1672887"/>
              <a:chOff x="5561040" y="2335266"/>
              <a:chExt cx="1137328" cy="167288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EC5F33E-9E8C-6D4E-8640-55CF4007199B}"/>
                  </a:ext>
                </a:extLst>
              </p:cNvPr>
              <p:cNvSpPr/>
              <p:nvPr/>
            </p:nvSpPr>
            <p:spPr>
              <a:xfrm>
                <a:off x="5561040" y="3216218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85E1B-6F15-784B-811F-5F68E3443D65}"/>
                  </a:ext>
                </a:extLst>
              </p:cNvPr>
              <p:cNvSpPr txBox="1"/>
              <p:nvPr/>
            </p:nvSpPr>
            <p:spPr>
              <a:xfrm>
                <a:off x="6001203" y="2560766"/>
                <a:ext cx="697165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H/no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D7D1492-0BFD-2E4F-A51F-D01FA9D7A9F9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5957007" y="2335266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2E0B90-5FC2-ED42-AF9A-1A10C969D899}"/>
                </a:ext>
              </a:extLst>
            </p:cNvPr>
            <p:cNvGrpSpPr/>
            <p:nvPr/>
          </p:nvGrpSpPr>
          <p:grpSpPr>
            <a:xfrm>
              <a:off x="9280300" y="3985459"/>
              <a:ext cx="1133142" cy="1636288"/>
              <a:chOff x="5575567" y="4018923"/>
              <a:chExt cx="1133142" cy="163628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DEF67E-532C-8340-94F9-423EC99227C6}"/>
                  </a:ext>
                </a:extLst>
              </p:cNvPr>
              <p:cNvSpPr/>
              <p:nvPr/>
            </p:nvSpPr>
            <p:spPr>
              <a:xfrm>
                <a:off x="5575567" y="486327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end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A8A3DA-199F-C14B-90AE-74FB20EDB98D}"/>
                  </a:ext>
                </a:extLst>
              </p:cNvPr>
              <p:cNvSpPr txBox="1"/>
              <p:nvPr/>
            </p:nvSpPr>
            <p:spPr>
              <a:xfrm>
                <a:off x="5928025" y="4182149"/>
                <a:ext cx="780684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A/yes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FA2471-CB6A-EA41-A192-FF0E69206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1535" y="4018923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8E4A6D-918C-8247-A694-41BE74A9076E}"/>
                </a:ext>
              </a:extLst>
            </p:cNvPr>
            <p:cNvGrpSpPr/>
            <p:nvPr/>
          </p:nvGrpSpPr>
          <p:grpSpPr>
            <a:xfrm>
              <a:off x="9729703" y="1679572"/>
              <a:ext cx="1915749" cy="484835"/>
              <a:chOff x="10113288" y="1685242"/>
              <a:chExt cx="1915749" cy="484835"/>
            </a:xfrm>
          </p:grpSpPr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DE10DA-3EBB-AF47-B834-C9909E093073}"/>
                  </a:ext>
                </a:extLst>
              </p:cNvPr>
              <p:cNvSpPr/>
              <p:nvPr/>
            </p:nvSpPr>
            <p:spPr>
              <a:xfrm rot="15119954" flipV="1">
                <a:off x="10220823" y="1577707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AF6D2-10AC-7D40-99D5-20EB149667FA}"/>
                  </a:ext>
                </a:extLst>
              </p:cNvPr>
              <p:cNvSpPr txBox="1"/>
              <p:nvPr/>
            </p:nvSpPr>
            <p:spPr>
              <a:xfrm>
                <a:off x="10736249" y="1757720"/>
                <a:ext cx="1292788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9" y="204860"/>
            <a:ext cx="10515600" cy="433504"/>
          </a:xfrm>
        </p:spPr>
        <p:txBody>
          <a:bodyPr/>
          <a:lstStyle/>
          <a:p>
            <a:r>
              <a:rPr lang="en-US" dirty="0"/>
              <a:t>Designing a Deterministic Finite State Automaton - 4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1789" y="756546"/>
            <a:ext cx="5587306" cy="5694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To adjust the DFA to </a:t>
            </a:r>
            <a:r>
              <a:rPr lang="en-US" sz="2200" dirty="0">
                <a:solidFill>
                  <a:srgbClr val="0070C0"/>
                </a:solidFill>
              </a:rPr>
              <a:t>act on continuous input</a:t>
            </a:r>
            <a:r>
              <a:rPr lang="en-US" sz="2200" dirty="0">
                <a:solidFill>
                  <a:schemeClr val="tx2"/>
                </a:solidFill>
              </a:rPr>
              <a:t> (multiple instances of the pattern), </a:t>
            </a:r>
            <a:r>
              <a:rPr lang="en-US" sz="2200" i="1" dirty="0">
                <a:solidFill>
                  <a:schemeClr val="tx2"/>
                </a:solidFill>
              </a:rPr>
              <a:t>"</a:t>
            </a:r>
            <a:r>
              <a:rPr lang="en-US" sz="2200" i="1" dirty="0">
                <a:solidFill>
                  <a:srgbClr val="2C895B"/>
                </a:solidFill>
              </a:rPr>
              <a:t>redirect" </a:t>
            </a:r>
            <a:r>
              <a:rPr lang="en-US" sz="2200" dirty="0">
                <a:solidFill>
                  <a:srgbClr val="2C895B"/>
                </a:solidFill>
              </a:rPr>
              <a:t>the arc(s) that point to the end state to point back at the start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Delete the existing end state at the bottom </a:t>
            </a:r>
            <a:r>
              <a:rPr lang="en-US" sz="2200" dirty="0">
                <a:solidFill>
                  <a:schemeClr val="accent6"/>
                </a:solidFill>
              </a:rPr>
              <a:t>(delete shown in the slide build)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Add arcs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each state </a:t>
            </a:r>
            <a:r>
              <a:rPr lang="en-US" sz="2200" dirty="0">
                <a:solidFill>
                  <a:schemeClr val="tx2"/>
                </a:solidFill>
              </a:rPr>
              <a:t>when EOF on input is detected </a:t>
            </a:r>
            <a:r>
              <a:rPr lang="en-US" sz="2200" dirty="0">
                <a:solidFill>
                  <a:srgbClr val="0070C0"/>
                </a:solidFill>
              </a:rPr>
              <a:t>to a new end state</a:t>
            </a:r>
          </a:p>
          <a:p>
            <a:r>
              <a:rPr lang="en-US" sz="2200" dirty="0">
                <a:solidFill>
                  <a:srgbClr val="F37440"/>
                </a:solidFill>
              </a:rPr>
              <a:t>Remember</a:t>
            </a:r>
            <a:r>
              <a:rPr lang="en-US" sz="2200" dirty="0">
                <a:solidFill>
                  <a:srgbClr val="0070C0"/>
                </a:solidFill>
              </a:rPr>
              <a:t>: Transition (arc) actions </a:t>
            </a:r>
            <a:r>
              <a:rPr lang="en-US" sz="2200" dirty="0">
                <a:solidFill>
                  <a:schemeClr val="accent3"/>
                </a:solidFill>
              </a:rPr>
              <a:t>(zero or more)</a:t>
            </a:r>
            <a:r>
              <a:rPr lang="en-US" sz="2200" dirty="0">
                <a:solidFill>
                  <a:srgbClr val="0070C0"/>
                </a:solidFill>
              </a:rPr>
              <a:t> associated </a:t>
            </a:r>
            <a:r>
              <a:rPr lang="en-US" sz="2200" dirty="0">
                <a:solidFill>
                  <a:schemeClr val="accent6"/>
                </a:solidFill>
              </a:rPr>
              <a:t>with a </a:t>
            </a:r>
            <a:r>
              <a:rPr lang="en-US" sz="2200" dirty="0">
                <a:solidFill>
                  <a:srgbClr val="0070C0"/>
                </a:solidFill>
              </a:rPr>
              <a:t>single arc </a:t>
            </a:r>
            <a:r>
              <a:rPr lang="en-US" sz="2200" dirty="0">
                <a:solidFill>
                  <a:schemeClr val="tx2"/>
                </a:solidFill>
              </a:rPr>
              <a:t>can be </a:t>
            </a:r>
            <a:r>
              <a:rPr lang="en-US" sz="2200" dirty="0">
                <a:solidFill>
                  <a:srgbClr val="0070C0"/>
                </a:solidFill>
              </a:rPr>
              <a:t>anything you need to do 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Example: </a:t>
            </a:r>
            <a:r>
              <a:rPr lang="en-US" sz="2200" dirty="0">
                <a:solidFill>
                  <a:schemeClr val="tx2"/>
                </a:solidFill>
              </a:rPr>
              <a:t>output a string, perform a computation or do noting, etc.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8100690" y="150774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CEE436-AD10-C44A-8DB9-ADB98D0F32E0}"/>
              </a:ext>
            </a:extLst>
          </p:cNvPr>
          <p:cNvSpPr/>
          <p:nvPr/>
        </p:nvSpPr>
        <p:spPr>
          <a:xfrm>
            <a:off x="8129672" y="32062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CFCFE7D-E871-DC4D-AA98-EC2A35F604BD}"/>
              </a:ext>
            </a:extLst>
          </p:cNvPr>
          <p:cNvSpPr/>
          <p:nvPr/>
        </p:nvSpPr>
        <p:spPr>
          <a:xfrm rot="15119954">
            <a:off x="7924192" y="3272818"/>
            <a:ext cx="510488" cy="1120062"/>
          </a:xfrm>
          <a:prstGeom prst="arc">
            <a:avLst>
              <a:gd name="adj1" fmla="val 8236763"/>
              <a:gd name="adj2" fmla="val 70229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AFD6A-A5E5-F14C-B300-8DC69F433F77}"/>
              </a:ext>
            </a:extLst>
          </p:cNvPr>
          <p:cNvSpPr txBox="1"/>
          <p:nvPr/>
        </p:nvSpPr>
        <p:spPr>
          <a:xfrm>
            <a:off x="7745530" y="233577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H/no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DC0C1-850B-BD48-B0CC-57806B0EF5FD}"/>
              </a:ext>
            </a:extLst>
          </p:cNvPr>
          <p:cNvSpPr txBox="1"/>
          <p:nvPr/>
        </p:nvSpPr>
        <p:spPr>
          <a:xfrm>
            <a:off x="7682947" y="404439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H/no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61F2E1-410E-5E4A-9624-E358CC07F12E}"/>
              </a:ext>
            </a:extLst>
          </p:cNvPr>
          <p:cNvCxnSpPr>
            <a:endCxn id="5" idx="0"/>
          </p:cNvCxnSpPr>
          <p:nvPr/>
        </p:nvCxnSpPr>
        <p:spPr>
          <a:xfrm>
            <a:off x="8496657" y="917786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B915CF-B482-CB4C-8166-E393C5312AFF}"/>
              </a:ext>
            </a:extLst>
          </p:cNvPr>
          <p:cNvSpPr txBox="1"/>
          <p:nvPr/>
        </p:nvSpPr>
        <p:spPr>
          <a:xfrm>
            <a:off x="6292587" y="310801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95F78FD-9DC6-E245-A097-393DBFFCA561}"/>
              </a:ext>
            </a:extLst>
          </p:cNvPr>
          <p:cNvSpPr/>
          <p:nvPr/>
        </p:nvSpPr>
        <p:spPr>
          <a:xfrm rot="13508522">
            <a:off x="7482343" y="2189287"/>
            <a:ext cx="1492540" cy="1190995"/>
          </a:xfrm>
          <a:prstGeom prst="arc">
            <a:avLst>
              <a:gd name="adj1" fmla="val 13789394"/>
              <a:gd name="adj2" fmla="val 208707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49342A-7D82-9644-819A-C05424EC5D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525639" y="2325267"/>
            <a:ext cx="1" cy="88095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8356700C-A3FA-4F4A-AAA1-9BE8C55C7DF9}"/>
              </a:ext>
            </a:extLst>
          </p:cNvPr>
          <p:cNvSpPr/>
          <p:nvPr/>
        </p:nvSpPr>
        <p:spPr>
          <a:xfrm rot="15119954" flipV="1">
            <a:off x="8780263" y="1234743"/>
            <a:ext cx="386633" cy="699906"/>
          </a:xfrm>
          <a:prstGeom prst="arc">
            <a:avLst>
              <a:gd name="adj1" fmla="val 8236763"/>
              <a:gd name="adj2" fmla="val 372438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C838BA-2396-2F4F-B06E-6D76B3BFE955}"/>
              </a:ext>
            </a:extLst>
          </p:cNvPr>
          <p:cNvSpPr txBox="1"/>
          <p:nvPr/>
        </p:nvSpPr>
        <p:spPr>
          <a:xfrm>
            <a:off x="8936134" y="87881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67CFF0-A491-1440-A583-0AEC5791DDF3}"/>
              </a:ext>
            </a:extLst>
          </p:cNvPr>
          <p:cNvGrpSpPr/>
          <p:nvPr/>
        </p:nvGrpSpPr>
        <p:grpSpPr>
          <a:xfrm>
            <a:off x="7575069" y="1978820"/>
            <a:ext cx="2356150" cy="1377118"/>
            <a:chOff x="7575069" y="1978820"/>
            <a:chExt cx="2356150" cy="13771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8977112" y="2797328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32CDC1CF-E495-984F-991F-30ACF79A11A2}"/>
                </a:ext>
              </a:extLst>
            </p:cNvPr>
            <p:cNvSpPr/>
            <p:nvPr/>
          </p:nvSpPr>
          <p:spPr>
            <a:xfrm rot="18830416" flipV="1">
              <a:off x="7668998" y="1884891"/>
              <a:ext cx="1377118" cy="1564976"/>
            </a:xfrm>
            <a:prstGeom prst="arc">
              <a:avLst>
                <a:gd name="adj1" fmla="val 15326525"/>
                <a:gd name="adj2" fmla="val 631957"/>
              </a:avLst>
            </a:prstGeom>
            <a:ln w="34925">
              <a:solidFill>
                <a:srgbClr val="2C895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D487FC-E9B0-064E-A48E-737F76BDEDDF}"/>
              </a:ext>
            </a:extLst>
          </p:cNvPr>
          <p:cNvGrpSpPr/>
          <p:nvPr/>
        </p:nvGrpSpPr>
        <p:grpSpPr>
          <a:xfrm>
            <a:off x="8892625" y="1645863"/>
            <a:ext cx="2907137" cy="2517033"/>
            <a:chOff x="8892625" y="1645863"/>
            <a:chExt cx="2907137" cy="25170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1007827" y="2369775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44104" y="1645863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V="1">
              <a:off x="8892625" y="3045734"/>
              <a:ext cx="2231178" cy="6953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FBE1BC-77B0-6C4D-874B-92CF86A9B39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8892625" y="2052247"/>
              <a:ext cx="2231178" cy="43350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6A8898-9F79-834D-8F6D-8B04A6B12F68}"/>
                </a:ext>
              </a:extLst>
            </p:cNvPr>
            <p:cNvSpPr txBox="1"/>
            <p:nvPr/>
          </p:nvSpPr>
          <p:spPr>
            <a:xfrm>
              <a:off x="9203835" y="3701231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4ABE3C-17E3-AD4A-8FFA-398519DB3C53}"/>
              </a:ext>
            </a:extLst>
          </p:cNvPr>
          <p:cNvGrpSpPr/>
          <p:nvPr/>
        </p:nvGrpSpPr>
        <p:grpSpPr>
          <a:xfrm>
            <a:off x="8183730" y="3989536"/>
            <a:ext cx="1306565" cy="1636288"/>
            <a:chOff x="5575567" y="4018923"/>
            <a:chExt cx="1306565" cy="163628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53764D-88EB-F64A-86E0-40D67B9F86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0503DB-8115-D949-839D-0423918836A4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764F06-F81D-764E-A6E7-E73E0915BED5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65828F-7944-1AF2-79BE-D09EFF0090B9}"/>
              </a:ext>
            </a:extLst>
          </p:cNvPr>
          <p:cNvSpPr txBox="1"/>
          <p:nvPr/>
        </p:nvSpPr>
        <p:spPr>
          <a:xfrm>
            <a:off x="8921133" y="4931205"/>
            <a:ext cx="275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 remove this end state in the slide build </a:t>
            </a:r>
          </a:p>
        </p:txBody>
      </p: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CEA8C36F-28AC-9CB9-7712-4754257DEAD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6232064"/>
            <a:ext cx="11331909" cy="5459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Merge the start states</a:t>
            </a:r>
            <a:r>
              <a:rPr lang="en-US" dirty="0"/>
              <a:t>, share initial common sequences (</a:t>
            </a:r>
            <a:r>
              <a:rPr lang="en-US" dirty="0">
                <a:solidFill>
                  <a:schemeClr val="accent1"/>
                </a:solidFill>
              </a:rPr>
              <a:t>First two states are the same in both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1675524" y="1828750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3961167" y="1819676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6239062" y="1833803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9422245" y="1713582"/>
            <a:ext cx="251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detects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150084" y="2224718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2523214" y="183816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S/no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475207" y="221564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4760850" y="222560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8515799" y="1810504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030997" y="2222321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4683555" y="184980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O/no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7037060" y="1820253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L/yes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E44533-1107-764C-9A28-BB36FC1BAB02}"/>
              </a:ext>
            </a:extLst>
          </p:cNvPr>
          <p:cNvGrpSpPr/>
          <p:nvPr/>
        </p:nvGrpSpPr>
        <p:grpSpPr>
          <a:xfrm>
            <a:off x="3127034" y="1167676"/>
            <a:ext cx="1390985" cy="791935"/>
            <a:chOff x="3152728" y="1500510"/>
            <a:chExt cx="1390985" cy="79193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70581" y="1500510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152728" y="158475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>
            <a:off x="4632181" y="1132765"/>
            <a:ext cx="1770625" cy="1276214"/>
            <a:chOff x="4657875" y="1465599"/>
            <a:chExt cx="1770625" cy="1276214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>
              <a:off x="4657875" y="183175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5082369" y="1465599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1125431" y="802015"/>
            <a:ext cx="1709122" cy="1211860"/>
            <a:chOff x="1151125" y="1134849"/>
            <a:chExt cx="1709122" cy="1211860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81355" y="1554774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1151125" y="1134849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0BAB3D-7383-1140-8923-496148009A99}"/>
              </a:ext>
            </a:extLst>
          </p:cNvPr>
          <p:cNvGrpSpPr/>
          <p:nvPr/>
        </p:nvGrpSpPr>
        <p:grpSpPr>
          <a:xfrm>
            <a:off x="2408929" y="816657"/>
            <a:ext cx="5533134" cy="2427292"/>
            <a:chOff x="2434623" y="1149491"/>
            <a:chExt cx="5533134" cy="2427292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E425856-28C1-024D-8B70-AA7166C6CD8E}"/>
                </a:ext>
              </a:extLst>
            </p:cNvPr>
            <p:cNvSpPr/>
            <p:nvPr/>
          </p:nvSpPr>
          <p:spPr>
            <a:xfrm rot="10800000" flipV="1">
              <a:off x="2434623" y="1149491"/>
              <a:ext cx="4242020" cy="2427292"/>
            </a:xfrm>
            <a:prstGeom prst="arc">
              <a:avLst>
                <a:gd name="adj1" fmla="val 11159007"/>
                <a:gd name="adj2" fmla="val 2156208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545219-B619-F747-990B-DAD6C4346C05}"/>
                </a:ext>
              </a:extLst>
            </p:cNvPr>
            <p:cNvSpPr txBox="1"/>
            <p:nvPr/>
          </p:nvSpPr>
          <p:spPr>
            <a:xfrm>
              <a:off x="6258635" y="128410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1C4608-898F-9D47-85A6-732A4710E2DB}"/>
              </a:ext>
            </a:extLst>
          </p:cNvPr>
          <p:cNvGrpSpPr/>
          <p:nvPr/>
        </p:nvGrpSpPr>
        <p:grpSpPr>
          <a:xfrm>
            <a:off x="853945" y="4453311"/>
            <a:ext cx="8180558" cy="824736"/>
            <a:chOff x="1152870" y="4958712"/>
            <a:chExt cx="8180558" cy="8247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E6BE6-F6CB-2849-8669-42AFDE5A85C8}"/>
                </a:ext>
              </a:extLst>
            </p:cNvPr>
            <p:cNvSpPr/>
            <p:nvPr/>
          </p:nvSpPr>
          <p:spPr>
            <a:xfrm>
              <a:off x="1678310" y="4986460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78532D-BB43-D644-92CC-372B432A129D}"/>
                </a:ext>
              </a:extLst>
            </p:cNvPr>
            <p:cNvSpPr/>
            <p:nvPr/>
          </p:nvSpPr>
          <p:spPr>
            <a:xfrm>
              <a:off x="3963953" y="4977386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241848" y="4991513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9F75820-616C-A94A-8ECA-A225F95D579F}"/>
                </a:ext>
              </a:extLst>
            </p:cNvPr>
            <p:cNvCxnSpPr>
              <a:cxnSpLocks/>
            </p:cNvCxnSpPr>
            <p:nvPr/>
          </p:nvCxnSpPr>
          <p:spPr>
            <a:xfrm>
              <a:off x="1152870" y="5382428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2526000" y="499587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B0063A-32D9-1143-B426-234926FC048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2477993" y="537335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</p:cNvCxnSpPr>
            <p:nvPr/>
          </p:nvCxnSpPr>
          <p:spPr>
            <a:xfrm>
              <a:off x="4763636" y="538331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31F03D-2748-7643-A720-7EEB5801370A}"/>
                </a:ext>
              </a:extLst>
            </p:cNvPr>
            <p:cNvSpPr/>
            <p:nvPr/>
          </p:nvSpPr>
          <p:spPr>
            <a:xfrm>
              <a:off x="8541493" y="4958712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783" y="5380031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4686341" y="500751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21A99A-60E5-C749-A399-F267F9C3D623}"/>
                </a:ext>
              </a:extLst>
            </p:cNvPr>
            <p:cNvSpPr txBox="1"/>
            <p:nvPr/>
          </p:nvSpPr>
          <p:spPr>
            <a:xfrm>
              <a:off x="7039846" y="4977963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F39C90-7C4F-754C-997F-A085C2BC61BA}"/>
              </a:ext>
            </a:extLst>
          </p:cNvPr>
          <p:cNvGrpSpPr/>
          <p:nvPr/>
        </p:nvGrpSpPr>
        <p:grpSpPr>
          <a:xfrm>
            <a:off x="4336042" y="3785074"/>
            <a:ext cx="1770625" cy="1276214"/>
            <a:chOff x="4634967" y="4290475"/>
            <a:chExt cx="1770625" cy="1276214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>
              <a:off x="4634967" y="4656628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5059461" y="4290475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5F9A9B-D166-B54C-91F5-E6EA63B1DE99}"/>
              </a:ext>
            </a:extLst>
          </p:cNvPr>
          <p:cNvGrpSpPr/>
          <p:nvPr/>
        </p:nvGrpSpPr>
        <p:grpSpPr>
          <a:xfrm>
            <a:off x="722838" y="3568896"/>
            <a:ext cx="1709122" cy="970864"/>
            <a:chOff x="1021763" y="4074297"/>
            <a:chExt cx="1709122" cy="970864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C6B66E7-342A-054F-8B57-826E23EBAA55}"/>
                </a:ext>
              </a:extLst>
            </p:cNvPr>
            <p:cNvSpPr/>
            <p:nvPr/>
          </p:nvSpPr>
          <p:spPr>
            <a:xfrm flipH="1">
              <a:off x="1740621" y="4489568"/>
              <a:ext cx="573132" cy="555593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021763" y="4074297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D8A49D-731A-3144-90BB-8D6A2531AFF3}"/>
              </a:ext>
            </a:extLst>
          </p:cNvPr>
          <p:cNvGrpSpPr/>
          <p:nvPr/>
        </p:nvGrpSpPr>
        <p:grpSpPr>
          <a:xfrm>
            <a:off x="6248967" y="4850963"/>
            <a:ext cx="1223545" cy="842933"/>
            <a:chOff x="6547892" y="5356364"/>
            <a:chExt cx="1223545" cy="842933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547892" y="5356364"/>
              <a:ext cx="573132" cy="594101"/>
            </a:xfrm>
            <a:prstGeom prst="arc">
              <a:avLst>
                <a:gd name="adj1" fmla="val 7616274"/>
                <a:gd name="adj2" fmla="val 20270881"/>
              </a:avLst>
            </a:prstGeom>
            <a:ln w="34925">
              <a:solidFill>
                <a:schemeClr val="accent4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6953584" y="57376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A/no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251C38-B5EE-654C-A10B-0B5B28BBEE65}"/>
              </a:ext>
            </a:extLst>
          </p:cNvPr>
          <p:cNvGrpSpPr/>
          <p:nvPr/>
        </p:nvGrpSpPr>
        <p:grpSpPr>
          <a:xfrm>
            <a:off x="1745065" y="3792216"/>
            <a:ext cx="5392169" cy="2387426"/>
            <a:chOff x="2043990" y="4297617"/>
            <a:chExt cx="5392169" cy="238742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2F30AE-C5F8-824D-A015-5CC68734A134}"/>
                </a:ext>
              </a:extLst>
            </p:cNvPr>
            <p:cNvSpPr txBox="1"/>
            <p:nvPr/>
          </p:nvSpPr>
          <p:spPr>
            <a:xfrm>
              <a:off x="5727037" y="6223378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43990" y="4297617"/>
              <a:ext cx="4350880" cy="2366997"/>
            </a:xfrm>
            <a:prstGeom prst="arc">
              <a:avLst>
                <a:gd name="adj1" fmla="val 11064751"/>
                <a:gd name="adj2" fmla="val 21132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A20527-426E-F548-8FCB-43833CD6F888}"/>
              </a:ext>
            </a:extLst>
          </p:cNvPr>
          <p:cNvGrpSpPr/>
          <p:nvPr/>
        </p:nvGrpSpPr>
        <p:grpSpPr>
          <a:xfrm>
            <a:off x="3774429" y="5161147"/>
            <a:ext cx="1277224" cy="647101"/>
            <a:chOff x="4073354" y="5666548"/>
            <a:chExt cx="1277224" cy="64710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E62737D3-0AA3-A844-B899-F1A3A9EF9626}"/>
                </a:ext>
              </a:extLst>
            </p:cNvPr>
            <p:cNvSpPr/>
            <p:nvPr/>
          </p:nvSpPr>
          <p:spPr>
            <a:xfrm flipH="1" flipV="1">
              <a:off x="4073354" y="5666548"/>
              <a:ext cx="573132" cy="620311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C1A683-3A59-754C-A979-CEB0A9E1B512}"/>
                </a:ext>
              </a:extLst>
            </p:cNvPr>
            <p:cNvSpPr txBox="1"/>
            <p:nvPr/>
          </p:nvSpPr>
          <p:spPr>
            <a:xfrm>
              <a:off x="4532725" y="585198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AC5433-69AD-6444-B3A1-62A5012EA148}"/>
              </a:ext>
            </a:extLst>
          </p:cNvPr>
          <p:cNvGrpSpPr/>
          <p:nvPr/>
        </p:nvGrpSpPr>
        <p:grpSpPr>
          <a:xfrm>
            <a:off x="8806346" y="4190758"/>
            <a:ext cx="3121432" cy="1715971"/>
            <a:chOff x="9105271" y="4696159"/>
            <a:chExt cx="3121432" cy="17159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A3B3F5-3749-F947-AB04-2154CF5CFF5B}"/>
                </a:ext>
              </a:extLst>
            </p:cNvPr>
            <p:cNvSpPr txBox="1"/>
            <p:nvPr/>
          </p:nvSpPr>
          <p:spPr>
            <a:xfrm>
              <a:off x="9422245" y="4696159"/>
              <a:ext cx="2510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77939936-E776-C242-9674-C2EA060858EA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D5E2AA-F306-3E42-B3BD-DF1BB6287BA8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B366F9-F252-B44C-8FA5-2B473179B76B}"/>
              </a:ext>
            </a:extLst>
          </p:cNvPr>
          <p:cNvGrpSpPr/>
          <p:nvPr/>
        </p:nvGrpSpPr>
        <p:grpSpPr>
          <a:xfrm>
            <a:off x="2069481" y="3772363"/>
            <a:ext cx="2258329" cy="1356999"/>
            <a:chOff x="2368406" y="4277764"/>
            <a:chExt cx="2258329" cy="135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2917613" y="4277764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BA832FD8-CD57-D34D-B6D7-CC4C621CFFAA}"/>
                </a:ext>
              </a:extLst>
            </p:cNvPr>
            <p:cNvSpPr/>
            <p:nvPr/>
          </p:nvSpPr>
          <p:spPr>
            <a:xfrm flipH="1">
              <a:off x="2368406" y="472470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2007460" y="1716584"/>
            <a:ext cx="2348827" cy="1599182"/>
            <a:chOff x="2033154" y="2049418"/>
            <a:chExt cx="2348827" cy="1599182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628983" y="1453589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067921" y="318693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 animBg="1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38" y="78084"/>
            <a:ext cx="10515600" cy="715294"/>
          </a:xfrm>
        </p:spPr>
        <p:txBody>
          <a:bodyPr/>
          <a:lstStyle/>
          <a:p>
            <a:r>
              <a:rPr lang="en-US" dirty="0"/>
              <a:t>Merging DFA's – 2 (Finished)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91AFC5-277F-1C4A-8965-868B7BAAEE30}"/>
              </a:ext>
            </a:extLst>
          </p:cNvPr>
          <p:cNvGrpSpPr/>
          <p:nvPr/>
        </p:nvGrpSpPr>
        <p:grpSpPr>
          <a:xfrm>
            <a:off x="667649" y="2205271"/>
            <a:ext cx="8423939" cy="2107027"/>
            <a:chOff x="1304011" y="1716955"/>
            <a:chExt cx="8423939" cy="21070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67EA55-FF7A-6F47-AE5C-3C9C5F4724ED}"/>
                </a:ext>
              </a:extLst>
            </p:cNvPr>
            <p:cNvSpPr/>
            <p:nvPr/>
          </p:nvSpPr>
          <p:spPr>
            <a:xfrm>
              <a:off x="1829451" y="3032047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DCF18B-14FD-AA44-86B3-DD097F5C1C63}"/>
                </a:ext>
              </a:extLst>
            </p:cNvPr>
            <p:cNvSpPr/>
            <p:nvPr/>
          </p:nvSpPr>
          <p:spPr>
            <a:xfrm>
              <a:off x="4115094" y="3022973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8FA340-910C-354B-BEB7-7AA820DEFBF7}"/>
                </a:ext>
              </a:extLst>
            </p:cNvPr>
            <p:cNvSpPr/>
            <p:nvPr/>
          </p:nvSpPr>
          <p:spPr>
            <a:xfrm>
              <a:off x="6444974" y="1716955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C3DF11-0DC0-2644-8AE3-CAA7E95B9527}"/>
                </a:ext>
              </a:extLst>
            </p:cNvPr>
            <p:cNvCxnSpPr>
              <a:cxnSpLocks/>
            </p:cNvCxnSpPr>
            <p:nvPr/>
          </p:nvCxnSpPr>
          <p:spPr>
            <a:xfrm>
              <a:off x="1304011" y="3428015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0CEF7D-7B8B-C749-ABD6-568A843C2B65}"/>
                </a:ext>
              </a:extLst>
            </p:cNvPr>
            <p:cNvSpPr txBox="1"/>
            <p:nvPr/>
          </p:nvSpPr>
          <p:spPr>
            <a:xfrm>
              <a:off x="2677141" y="304146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3ABF1-7F58-9B47-82C5-874BC158C87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629134" y="3418940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EFE825-0F29-BE41-AAB0-73E15F64301A}"/>
                </a:ext>
              </a:extLst>
            </p:cNvPr>
            <p:cNvCxnSpPr>
              <a:cxnSpLocks/>
              <a:stCxn id="6" idx="7"/>
              <a:endCxn id="7" idx="3"/>
            </p:cNvCxnSpPr>
            <p:nvPr/>
          </p:nvCxnSpPr>
          <p:spPr>
            <a:xfrm flipV="1">
              <a:off x="4791053" y="2392914"/>
              <a:ext cx="1769897" cy="74603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404EB-D772-A94B-852F-9BDB697B36D2}"/>
                </a:ext>
              </a:extLst>
            </p:cNvPr>
            <p:cNvSpPr/>
            <p:nvPr/>
          </p:nvSpPr>
          <p:spPr>
            <a:xfrm>
              <a:off x="8936015" y="3022973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716F11-B808-0249-8A23-E81260B2EB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6909" y="2105473"/>
              <a:ext cx="1711362" cy="114502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C5CE8-2861-9748-BC42-E0FE3E949950}"/>
                </a:ext>
              </a:extLst>
            </p:cNvPr>
            <p:cNvSpPr txBox="1"/>
            <p:nvPr/>
          </p:nvSpPr>
          <p:spPr>
            <a:xfrm>
              <a:off x="4851131" y="244879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O/no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51C61A-A0C2-8249-BE1B-65B02546B832}"/>
                </a:ext>
              </a:extLst>
            </p:cNvPr>
            <p:cNvSpPr txBox="1"/>
            <p:nvPr/>
          </p:nvSpPr>
          <p:spPr>
            <a:xfrm>
              <a:off x="8031303" y="2343705"/>
              <a:ext cx="920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L/yes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CC3C7F-AEB3-F44B-A18B-6159357ED43C}"/>
              </a:ext>
            </a:extLst>
          </p:cNvPr>
          <p:cNvGrpSpPr/>
          <p:nvPr/>
        </p:nvGrpSpPr>
        <p:grpSpPr>
          <a:xfrm>
            <a:off x="4221315" y="4082055"/>
            <a:ext cx="2311707" cy="1761036"/>
            <a:chOff x="4886992" y="3503685"/>
            <a:chExt cx="2311707" cy="176103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406764" y="4472786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6992" y="3503685"/>
              <a:ext cx="1635748" cy="108507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5084075" y="398862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BB36D9-72FA-4A48-BE60-09C7B1B2DE4F}"/>
              </a:ext>
            </a:extLst>
          </p:cNvPr>
          <p:cNvGrpSpPr/>
          <p:nvPr/>
        </p:nvGrpSpPr>
        <p:grpSpPr>
          <a:xfrm>
            <a:off x="6076445" y="5446820"/>
            <a:ext cx="1212737" cy="793552"/>
            <a:chOff x="6712807" y="4958504"/>
            <a:chExt cx="1212737" cy="793552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712807" y="4958504"/>
              <a:ext cx="530165" cy="673539"/>
            </a:xfrm>
            <a:prstGeom prst="arc">
              <a:avLst>
                <a:gd name="adj1" fmla="val 7616274"/>
                <a:gd name="adj2" fmla="val 50760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7107691" y="529039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C22381-6DD2-D242-A0B9-ED5C8EA0D778}"/>
              </a:ext>
            </a:extLst>
          </p:cNvPr>
          <p:cNvGrpSpPr/>
          <p:nvPr/>
        </p:nvGrpSpPr>
        <p:grpSpPr>
          <a:xfrm>
            <a:off x="1396943" y="2061511"/>
            <a:ext cx="5692600" cy="4250383"/>
            <a:chOff x="2033305" y="1573195"/>
            <a:chExt cx="5692600" cy="425038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3893660" y="536191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33305" y="1573195"/>
              <a:ext cx="5692600" cy="3788717"/>
            </a:xfrm>
            <a:prstGeom prst="arc">
              <a:avLst>
                <a:gd name="adj1" fmla="val 13509218"/>
                <a:gd name="adj2" fmla="val 2120432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2D0CB-2CF5-6942-98BB-A28B2BF80FCF}"/>
              </a:ext>
            </a:extLst>
          </p:cNvPr>
          <p:cNvGrpSpPr/>
          <p:nvPr/>
        </p:nvGrpSpPr>
        <p:grpSpPr>
          <a:xfrm>
            <a:off x="1525025" y="3408197"/>
            <a:ext cx="2348827" cy="1567229"/>
            <a:chOff x="2161387" y="2919881"/>
            <a:chExt cx="2348827" cy="1567229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757216" y="2324052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540753" y="402544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814E86-2099-F34C-AED4-8C1F9AC1979B}"/>
              </a:ext>
            </a:extLst>
          </p:cNvPr>
          <p:cNvGrpSpPr/>
          <p:nvPr/>
        </p:nvGrpSpPr>
        <p:grpSpPr>
          <a:xfrm>
            <a:off x="2619307" y="3991132"/>
            <a:ext cx="3928372" cy="1926072"/>
            <a:chOff x="3255669" y="3502816"/>
            <a:chExt cx="3928372" cy="19260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6366188" y="37110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ACB0091-E380-D944-8D9E-AB3D00F32C0D}"/>
                </a:ext>
              </a:extLst>
            </p:cNvPr>
            <p:cNvSpPr/>
            <p:nvPr/>
          </p:nvSpPr>
          <p:spPr>
            <a:xfrm flipH="1">
              <a:off x="3255669" y="3502816"/>
              <a:ext cx="3406157" cy="1926072"/>
            </a:xfrm>
            <a:prstGeom prst="arc">
              <a:avLst>
                <a:gd name="adj1" fmla="val 10742859"/>
                <a:gd name="adj2" fmla="val 1630188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73A64-6124-0D45-B1D8-98FBF24DF136}"/>
              </a:ext>
            </a:extLst>
          </p:cNvPr>
          <p:cNvGrpSpPr/>
          <p:nvPr/>
        </p:nvGrpSpPr>
        <p:grpSpPr>
          <a:xfrm>
            <a:off x="472674" y="1875299"/>
            <a:ext cx="6748206" cy="2985456"/>
            <a:chOff x="1109036" y="1386983"/>
            <a:chExt cx="6748206" cy="2985456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97935" y="2394399"/>
              <a:ext cx="573132" cy="791935"/>
            </a:xfrm>
            <a:prstGeom prst="arc">
              <a:avLst>
                <a:gd name="adj1" fmla="val 7616274"/>
                <a:gd name="adj2" fmla="val 4700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283012" y="2373440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71846" y="2193218"/>
              <a:ext cx="389890" cy="1324469"/>
            </a:xfrm>
            <a:prstGeom prst="arc">
              <a:avLst>
                <a:gd name="adj1" fmla="val 8330437"/>
                <a:gd name="adj2" fmla="val 438606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3908892" y="138698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 flipV="1">
              <a:off x="3255670" y="1693656"/>
              <a:ext cx="3486506" cy="1641259"/>
            </a:xfrm>
            <a:prstGeom prst="arc">
              <a:avLst>
                <a:gd name="adj1" fmla="val 10739929"/>
                <a:gd name="adj2" fmla="val 166950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6553235" y="2724008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109036" y="182122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F527CE2B-EE52-6041-9A7F-5DC545FED68A}"/>
                </a:ext>
              </a:extLst>
            </p:cNvPr>
            <p:cNvSpPr/>
            <p:nvPr/>
          </p:nvSpPr>
          <p:spPr>
            <a:xfrm rot="10800000" flipV="1">
              <a:off x="2344484" y="1797193"/>
              <a:ext cx="5512758" cy="2575246"/>
            </a:xfrm>
            <a:prstGeom prst="arc">
              <a:avLst>
                <a:gd name="adj1" fmla="val 13015100"/>
                <a:gd name="adj2" fmla="val 2155285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6FCB3B-9FB4-E149-B867-C07F9E18233A}"/>
              </a:ext>
            </a:extLst>
          </p:cNvPr>
          <p:cNvGrpSpPr/>
          <p:nvPr/>
        </p:nvGrpSpPr>
        <p:grpSpPr>
          <a:xfrm>
            <a:off x="6480974" y="4086148"/>
            <a:ext cx="1985561" cy="1162372"/>
            <a:chOff x="6562337" y="4187248"/>
            <a:chExt cx="1985561" cy="116237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6562337" y="4187248"/>
              <a:ext cx="1853292" cy="116237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78AD06-7C86-6E46-BA6F-E6B37DFB726A}"/>
                </a:ext>
              </a:extLst>
            </p:cNvPr>
            <p:cNvSpPr txBox="1"/>
            <p:nvPr/>
          </p:nvSpPr>
          <p:spPr>
            <a:xfrm>
              <a:off x="7576157" y="4609505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2F3FF0-D120-938B-8E7E-64AEE9C3FE04}"/>
              </a:ext>
            </a:extLst>
          </p:cNvPr>
          <p:cNvGrpSpPr/>
          <p:nvPr/>
        </p:nvGrpSpPr>
        <p:grpSpPr>
          <a:xfrm>
            <a:off x="7527055" y="354450"/>
            <a:ext cx="3543016" cy="2040144"/>
            <a:chOff x="9105271" y="4371986"/>
            <a:chExt cx="3543016" cy="20401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E1E07F-B4AB-EECF-B57C-6FAC49F20D38}"/>
                </a:ext>
              </a:extLst>
            </p:cNvPr>
            <p:cNvSpPr txBox="1"/>
            <p:nvPr/>
          </p:nvSpPr>
          <p:spPr>
            <a:xfrm>
              <a:off x="9453502" y="4371986"/>
              <a:ext cx="31947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 both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SOL and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1B469E7-04EF-FA17-3F32-4C82724F047B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0FB180-AEEC-F373-4B1B-4CAC060CC5FB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 in a program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71832" y="1026915"/>
            <a:ext cx="10738276" cy="52682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Definition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creates an </a:t>
            </a:r>
            <a:r>
              <a:rPr lang="en-US" sz="2400" u="sng" dirty="0">
                <a:solidFill>
                  <a:schemeClr val="accent3"/>
                </a:solidFill>
              </a:rPr>
              <a:t>instance</a:t>
            </a:r>
            <a:r>
              <a:rPr lang="en-US" sz="2400" dirty="0">
                <a:solidFill>
                  <a:schemeClr val="accent3"/>
                </a:solidFill>
              </a:rPr>
              <a:t> of a </a:t>
            </a:r>
            <a:r>
              <a:rPr lang="en-US" sz="24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There </a:t>
            </a:r>
            <a:r>
              <a:rPr lang="en-US" sz="2200" b="1" dirty="0"/>
              <a:t>must be exactly </a:t>
            </a:r>
            <a:r>
              <a:rPr lang="en-US" sz="2200" b="1" u="sng" dirty="0"/>
              <a:t>one</a:t>
            </a:r>
            <a:r>
              <a:rPr lang="en-US" sz="2200" dirty="0"/>
              <a:t> definition of each </a:t>
            </a:r>
            <a:r>
              <a:rPr lang="en-US" sz="2200" i="1" dirty="0">
                <a:solidFill>
                  <a:schemeClr val="accent1"/>
                </a:solidFill>
              </a:rPr>
              <a:t>function or </a:t>
            </a:r>
            <a:r>
              <a:rPr lang="en-US" sz="2200" i="1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(no duplicates)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 C you must </a:t>
            </a:r>
            <a:r>
              <a:rPr lang="en-US" sz="2200" dirty="0">
                <a:solidFill>
                  <a:schemeClr val="accent1"/>
                </a:solidFill>
              </a:rPr>
              <a:t>define </a:t>
            </a:r>
            <a:r>
              <a:rPr lang="en-US" sz="2200" dirty="0"/>
              <a:t>a </a:t>
            </a:r>
            <a:r>
              <a:rPr lang="en-US" sz="2200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or a function </a:t>
            </a:r>
            <a:r>
              <a:rPr lang="en-US" sz="2200" b="1" dirty="0">
                <a:solidFill>
                  <a:srgbClr val="F37440"/>
                </a:solidFill>
              </a:rPr>
              <a:t>before first use </a:t>
            </a:r>
            <a:r>
              <a:rPr lang="en-US" sz="2200" dirty="0"/>
              <a:t>in your code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 </a:t>
            </a:r>
            <a:r>
              <a:rPr lang="en-US" sz="24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creates code </a:t>
            </a:r>
            <a:r>
              <a:rPr lang="en-US" sz="2200" dirty="0"/>
              <a:t>you wrote in the functions body </a:t>
            </a:r>
            <a:endParaRPr lang="en-US" sz="22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</a:t>
            </a:r>
            <a:r>
              <a:rPr lang="en-US" sz="22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Variable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definitions</a:t>
            </a:r>
            <a:r>
              <a:rPr lang="en-US" sz="24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>
                <a:solidFill>
                  <a:srgbClr val="F37440"/>
                </a:solidFill>
              </a:rPr>
              <a:t>to allocate space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initialize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37440"/>
                </a:solidFill>
              </a:rPr>
              <a:t>initialize the memory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(or associates) </a:t>
            </a:r>
            <a:r>
              <a:rPr lang="en-US" sz="22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1082" y="584297"/>
            <a:ext cx="4898834" cy="57707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5"/>
                </a:solidFill>
              </a:rPr>
              <a:t>C Functions </a:t>
            </a:r>
            <a:r>
              <a:rPr lang="en-US" sz="2200" b="1" dirty="0">
                <a:solidFill>
                  <a:srgbClr val="FF0000"/>
                </a:solidFill>
              </a:rPr>
              <a:t>are not </a:t>
            </a:r>
            <a:r>
              <a:rPr lang="en-US" sz="22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no classes, no objects</a:t>
            </a:r>
            <a:endParaRPr lang="en-US" sz="2200" b="1" dirty="0">
              <a:solidFill>
                <a:schemeClr val="accent5"/>
              </a:solidFill>
            </a:endParaRPr>
          </a:p>
          <a:p>
            <a:r>
              <a:rPr lang="en-US" sz="2200" b="1" dirty="0">
                <a:solidFill>
                  <a:schemeClr val="accent5"/>
                </a:solidFill>
              </a:rPr>
              <a:t>C function definition</a:t>
            </a:r>
            <a:endParaRPr lang="en-US" sz="2200" dirty="0">
              <a:solidFill>
                <a:schemeClr val="accent5"/>
              </a:solidFill>
            </a:endParaRP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returns a value </a:t>
            </a:r>
            <a:r>
              <a:rPr lang="en-US" sz="2200" dirty="0"/>
              <a:t>of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zero</a:t>
            </a:r>
            <a:r>
              <a:rPr lang="en-US" sz="2200" dirty="0">
                <a:solidFill>
                  <a:srgbClr val="0070C0"/>
                </a:solidFill>
              </a:rPr>
              <a:t> or more </a:t>
            </a:r>
            <a:r>
              <a:rPr lang="en-US" sz="2200" b="1" i="1" dirty="0">
                <a:solidFill>
                  <a:srgbClr val="2C895B"/>
                </a:solidFill>
              </a:rPr>
              <a:t>typed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2400" dirty="0">
                <a:solidFill>
                  <a:schemeClr val="tx2"/>
                </a:solidFill>
              </a:rPr>
              <a:t>Every program must have a </a:t>
            </a:r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function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is the </a:t>
            </a:r>
            <a:r>
              <a:rPr lang="en-US" sz="2400" dirty="0">
                <a:solidFill>
                  <a:srgbClr val="F3753F"/>
                </a:solidFill>
              </a:rPr>
              <a:t>first function in your code to run/execute</a:t>
            </a: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main()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dirty="0">
                <a:solidFill>
                  <a:srgbClr val="2C895B"/>
                </a:solidFill>
              </a:rPr>
              <a:t>not the first code </a:t>
            </a:r>
            <a:r>
              <a:rPr lang="en-US" sz="2200" dirty="0">
                <a:solidFill>
                  <a:srgbClr val="2C895B"/>
                </a:solidFill>
              </a:rPr>
              <a:t>to run in a Linux process</a:t>
            </a:r>
            <a:r>
              <a:rPr lang="en-US" sz="2200" dirty="0">
                <a:solidFill>
                  <a:schemeClr val="tx2"/>
                </a:solidFill>
              </a:rPr>
              <a:t>, it is called by the C runtime startup code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later in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354110" y="2419836"/>
            <a:ext cx="6653090" cy="4275534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354110" y="257447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 rot="18899435">
            <a:off x="6256637" y="713050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606197"/>
            <a:ext cx="6768493" cy="495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A 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rgbClr val="2C895B"/>
                </a:solidFill>
              </a:rPr>
              <a:t>a function with 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an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</a:t>
            </a:r>
          </a:p>
          <a:p>
            <a:r>
              <a:rPr lang="en-US" sz="2200" dirty="0"/>
              <a:t>At runtime, </a:t>
            </a:r>
            <a:r>
              <a:rPr lang="en-US" sz="2200" dirty="0">
                <a:solidFill>
                  <a:schemeClr val="accent1"/>
                </a:solidFill>
              </a:rPr>
              <a:t>function arguments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B050"/>
                </a:solidFill>
              </a:rPr>
              <a:t>evaluated</a:t>
            </a:r>
            <a:r>
              <a:rPr lang="en-US" sz="2200" dirty="0"/>
              <a:t>, then the resulting </a:t>
            </a:r>
            <a:r>
              <a:rPr lang="en-US" sz="2200" dirty="0">
                <a:solidFill>
                  <a:srgbClr val="2C895B"/>
                </a:solidFill>
              </a:rPr>
              <a:t>value </a:t>
            </a:r>
            <a:r>
              <a:rPr lang="en-US" sz="2200" dirty="0">
                <a:solidFill>
                  <a:srgbClr val="FF0000"/>
                </a:solidFill>
              </a:rPr>
              <a:t>is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in their body without side effect  to the calling function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 Parameter passing is called: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443388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total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979564" y="668460"/>
            <a:ext cx="4903907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this a C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variable,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</p:cNvCxnSpPr>
          <p:nvPr/>
        </p:nvCxnSpPr>
        <p:spPr>
          <a:xfrm>
            <a:off x="5804924" y="1221477"/>
            <a:ext cx="121873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6606" y="1352012"/>
            <a:ext cx="7688472" cy="10466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796606" y="2678102"/>
            <a:ext cx="7436779" cy="21852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in standard c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EAFA-787A-BAC5-D352-A6385B70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0692"/>
            <a:ext cx="10515600" cy="715294"/>
          </a:xfrm>
        </p:spPr>
        <p:txBody>
          <a:bodyPr/>
          <a:lstStyle/>
          <a:p>
            <a:r>
              <a:rPr lang="en-US" dirty="0"/>
              <a:t>My View of CSE30….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3DBF-3594-907A-4867-B54AD7A37D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98492" y="776524"/>
            <a:ext cx="5603218" cy="56137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little about me…</a:t>
            </a:r>
          </a:p>
          <a:p>
            <a:pPr lvl="1"/>
            <a:r>
              <a:rPr lang="en-US" dirty="0"/>
              <a:t>Started as a (BSEE, MSEE) microelectronics worked at Bell Labs in R&amp;D  – </a:t>
            </a:r>
            <a:r>
              <a:rPr lang="en-US" b="1" dirty="0"/>
              <a:t>got bored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Changed career/retrained </a:t>
            </a:r>
            <a:r>
              <a:rPr lang="en-US" dirty="0"/>
              <a:t>in systems programming/architecture</a:t>
            </a:r>
          </a:p>
          <a:p>
            <a:pPr lvl="2"/>
            <a:r>
              <a:rPr lang="en-US" dirty="0"/>
              <a:t>MS, PhD Computer Science UCSD</a:t>
            </a:r>
          </a:p>
          <a:p>
            <a:pPr lvl="1"/>
            <a:r>
              <a:rPr lang="en-US" dirty="0"/>
              <a:t>45 years as a system (OS) software developer and platform architect</a:t>
            </a:r>
          </a:p>
          <a:p>
            <a:pPr lvl="2"/>
            <a:r>
              <a:rPr lang="en-US" dirty="0"/>
              <a:t>At various start ups</a:t>
            </a:r>
          </a:p>
          <a:p>
            <a:pPr lvl="2"/>
            <a:r>
              <a:rPr lang="en-US" dirty="0"/>
              <a:t>Ran a consulting firm – Next, Apple, General Dynamics, Loral Space Systems, Citibank, …</a:t>
            </a:r>
          </a:p>
          <a:p>
            <a:pPr lvl="2"/>
            <a:r>
              <a:rPr lang="en-US" dirty="0"/>
              <a:t>Worked at several large Fortune 500 Tech companies in Product R&amp;D</a:t>
            </a:r>
          </a:p>
          <a:p>
            <a:pPr lvl="2"/>
            <a:r>
              <a:rPr lang="en-US" dirty="0"/>
              <a:t>Specialized in enterprise storage systems</a:t>
            </a:r>
          </a:p>
          <a:p>
            <a:pPr lvl="2"/>
            <a:r>
              <a:rPr lang="en-US" dirty="0"/>
              <a:t>Last 10+ years as a CTO at a Database company </a:t>
            </a:r>
            <a:r>
              <a:rPr lang="en-US" b="1" dirty="0"/>
              <a:t>– got bored and retired</a:t>
            </a:r>
          </a:p>
          <a:p>
            <a:pPr lvl="1"/>
            <a:r>
              <a:rPr lang="en-US" dirty="0"/>
              <a:t>Adjunct Professor at UCSD</a:t>
            </a:r>
          </a:p>
          <a:p>
            <a:pPr lvl="2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8B647-936E-2243-CC4E-F9DC239E9F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805986"/>
            <a:ext cx="5603218" cy="55843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My Goals for the Class</a:t>
            </a:r>
          </a:p>
          <a:p>
            <a:pPr lvl="1"/>
            <a:r>
              <a:rPr lang="en-US" sz="2400" dirty="0"/>
              <a:t>Complete the Academic Requirements for class but with a focus on making the course more relevant to industry</a:t>
            </a:r>
          </a:p>
          <a:p>
            <a:pPr lvl="1"/>
            <a:r>
              <a:rPr lang="en-US" sz="2400" dirty="0"/>
              <a:t>Practice the skills important to a having a successful career </a:t>
            </a:r>
          </a:p>
          <a:p>
            <a:pPr lvl="2"/>
            <a:r>
              <a:rPr lang="en-US" sz="2400" dirty="0"/>
              <a:t>PA's better representative of real problems</a:t>
            </a:r>
          </a:p>
          <a:p>
            <a:pPr lvl="1"/>
            <a:r>
              <a:rPr lang="en-US" sz="2400" dirty="0"/>
              <a:t>Learn and practice </a:t>
            </a:r>
            <a:r>
              <a:rPr lang="en-US" sz="2400" dirty="0">
                <a:solidFill>
                  <a:schemeClr val="accent1"/>
                </a:solidFill>
              </a:rPr>
              <a:t>creativity</a:t>
            </a:r>
            <a:r>
              <a:rPr lang="en-US" sz="2400" dirty="0"/>
              <a:t> by understanding both how and why software/hardware was designed the way it was</a:t>
            </a:r>
          </a:p>
          <a:p>
            <a:pPr marL="354012" lvl="1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54E7E-4491-009A-03BA-5CC2A563631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918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6406" y="762335"/>
            <a:ext cx="7612195" cy="579983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</a:rPr>
              <a:t>Large programs </a:t>
            </a:r>
            <a:r>
              <a:rPr lang="en-US" sz="2400" dirty="0">
                <a:solidFill>
                  <a:schemeClr val="accent3"/>
                </a:solidFill>
              </a:rPr>
              <a:t>in one source file </a:t>
            </a:r>
            <a:r>
              <a:rPr lang="en-US" sz="2400" dirty="0">
                <a:solidFill>
                  <a:srgbClr val="0070C0"/>
                </a:solidFill>
              </a:rPr>
              <a:t>can be very </a:t>
            </a:r>
            <a:r>
              <a:rPr lang="en-US" sz="2400" dirty="0">
                <a:solidFill>
                  <a:srgbClr val="F37440"/>
                </a:solidFill>
              </a:rPr>
              <a:t>difficult to manage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Consider a program with </a:t>
            </a:r>
            <a:r>
              <a:rPr lang="en-US" sz="2200" dirty="0">
                <a:solidFill>
                  <a:srgbClr val="0070C0"/>
                </a:solidFill>
              </a:rPr>
              <a:t>10 million lines of code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And there are </a:t>
            </a:r>
            <a:r>
              <a:rPr lang="en-US" sz="2200" dirty="0">
                <a:solidFill>
                  <a:srgbClr val="0070C0"/>
                </a:solidFill>
              </a:rPr>
              <a:t>many developers </a:t>
            </a:r>
            <a:r>
              <a:rPr lang="en-US" sz="2200" dirty="0">
                <a:solidFill>
                  <a:schemeClr val="tx2"/>
                </a:solidFill>
              </a:rPr>
              <a:t>working on it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Approach: </a:t>
            </a:r>
            <a:r>
              <a:rPr lang="en-US" sz="2400" dirty="0">
                <a:solidFill>
                  <a:srgbClr val="0070C0"/>
                </a:solidFill>
              </a:rPr>
              <a:t>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supports programs divided across multiple files</a:t>
            </a:r>
            <a:r>
              <a:rPr lang="en-US" sz="2400" dirty="0"/>
              <a:t> (called </a:t>
            </a:r>
            <a:r>
              <a:rPr lang="en-US" sz="2400" i="1" dirty="0">
                <a:solidFill>
                  <a:srgbClr val="2C895B"/>
                </a:solidFill>
              </a:rPr>
              <a:t>independent translation units</a:t>
            </a:r>
            <a:r>
              <a:rPr lang="en-US" sz="2400" dirty="0"/>
              <a:t>)</a:t>
            </a:r>
          </a:p>
          <a:p>
            <a:r>
              <a:rPr lang="en-US" sz="2400" dirty="0"/>
              <a:t>While </a:t>
            </a:r>
            <a:r>
              <a:rPr lang="en-US" sz="2400" dirty="0">
                <a:solidFill>
                  <a:schemeClr val="accent1"/>
                </a:solidFill>
              </a:rPr>
              <a:t>a file is being processed by the compiler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3753F"/>
                </a:solidFill>
              </a:rPr>
              <a:t>the following is required to generate the assembly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variables</a:t>
            </a:r>
          </a:p>
          <a:p>
            <a:pPr lvl="2"/>
            <a:r>
              <a:rPr lang="en-US" sz="2200" dirty="0"/>
              <a:t>type, location of variable (adjusted later)</a:t>
            </a:r>
          </a:p>
          <a:p>
            <a:pPr lvl="1"/>
            <a:r>
              <a:rPr lang="en-US" sz="2400" dirty="0"/>
              <a:t>functions </a:t>
            </a:r>
          </a:p>
          <a:p>
            <a:pPr lvl="2"/>
            <a:r>
              <a:rPr lang="en-US" sz="2200" dirty="0"/>
              <a:t>return value type, Location of code (adjusted later)</a:t>
            </a:r>
          </a:p>
          <a:p>
            <a:pPr lvl="2"/>
            <a:r>
              <a:rPr lang="en-US" sz="2200" dirty="0"/>
              <a:t>Number and type of arguments to a function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C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0198D237-FD71-6CEE-E193-BAF022C12B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18691" y="2295921"/>
            <a:ext cx="3609087" cy="445953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int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 +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>
              <a:lnSpc>
                <a:spcPct val="60000"/>
              </a:lnSpc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D86CA-DED9-21A9-CF84-E40D1180870D}"/>
              </a:ext>
            </a:extLst>
          </p:cNvPr>
          <p:cNvGrpSpPr/>
          <p:nvPr/>
        </p:nvGrpSpPr>
        <p:grpSpPr>
          <a:xfrm>
            <a:off x="8318691" y="1089425"/>
            <a:ext cx="3607898" cy="1206496"/>
            <a:chOff x="-260167" y="3699630"/>
            <a:chExt cx="3607898" cy="120649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3BF9EF-5704-7126-0B7E-9080E0903BD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251" y="4622960"/>
              <a:ext cx="0" cy="2831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D89953-2A45-35F3-A8BF-7A7122105036}"/>
                </a:ext>
              </a:extLst>
            </p:cNvPr>
            <p:cNvSpPr txBox="1"/>
            <p:nvPr/>
          </p:nvSpPr>
          <p:spPr>
            <a:xfrm>
              <a:off x="-260167" y="3699630"/>
              <a:ext cx="3607898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 this example </a:t>
              </a:r>
              <a:r>
                <a:rPr lang="en-US" dirty="0" err="1">
                  <a:solidFill>
                    <a:schemeClr val="accent1"/>
                  </a:solidFill>
                </a:rPr>
                <a:t>funcA</a:t>
              </a:r>
              <a:r>
                <a:rPr lang="en-US" dirty="0">
                  <a:solidFill>
                    <a:schemeClr val="accent1"/>
                  </a:solidFill>
                </a:rPr>
                <a:t>() must appear before it is used by main() – this is ordering is a pain…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sz="2800" dirty="0"/>
              <a:t>What is a Declaration in programming language?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814658"/>
            <a:ext cx="11239267" cy="5707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dirty="0">
                <a:solidFill>
                  <a:srgbClr val="0070C0"/>
                </a:solidFill>
              </a:rPr>
              <a:t>: describes a </a:t>
            </a:r>
            <a:r>
              <a:rPr lang="en-US" sz="2200" i="1" dirty="0">
                <a:solidFill>
                  <a:srgbClr val="0070C0"/>
                </a:solidFill>
              </a:rPr>
              <a:t>thing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– specifies types, </a:t>
            </a:r>
            <a:r>
              <a:rPr lang="en-US" sz="2200" dirty="0">
                <a:solidFill>
                  <a:srgbClr val="0070C0"/>
                </a:solidFill>
              </a:rPr>
              <a:t>does not create an instance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Function prototype </a:t>
            </a:r>
            <a:r>
              <a:rPr lang="en-US" sz="2200" dirty="0"/>
              <a:t>describes (more in a few slides …)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the function return value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types of each of the parameters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Variable declaration </a:t>
            </a:r>
            <a:r>
              <a:rPr lang="en-US" sz="2200" dirty="0"/>
              <a:t>describes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a variable that is defined elsewhere 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 Later slides:</a:t>
            </a:r>
            <a:r>
              <a:rPr lang="en-US" sz="2000" dirty="0"/>
              <a:t>(</a:t>
            </a:r>
            <a:r>
              <a:rPr lang="en-US" sz="2000" dirty="0" err="1"/>
              <a:t>enums</a:t>
            </a:r>
            <a:r>
              <a:rPr lang="en-US" sz="2000" dirty="0"/>
              <a:t>, struct, arrays, unions)</a:t>
            </a:r>
          </a:p>
          <a:p>
            <a:r>
              <a:rPr lang="en-US" sz="2200" dirty="0"/>
              <a:t>In C, you must </a:t>
            </a:r>
            <a:r>
              <a:rPr lang="en-US" sz="22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2200" b="1" u="sng" dirty="0">
                <a:solidFill>
                  <a:srgbClr val="FF0000"/>
                </a:solidFill>
              </a:rPr>
              <a:t>before</a:t>
            </a:r>
            <a:r>
              <a:rPr lang="en-US" sz="2200" b="1" dirty="0">
                <a:solidFill>
                  <a:srgbClr val="FF0000"/>
                </a:solidFill>
              </a:rPr>
              <a:t> you use it</a:t>
            </a:r>
          </a:p>
          <a:p>
            <a:pPr lvl="1"/>
            <a:r>
              <a:rPr lang="en-US" sz="2000" dirty="0"/>
              <a:t>Use before declaration will implicitly default to int (and a compiler warning/error – not good)</a:t>
            </a:r>
          </a:p>
          <a:p>
            <a:r>
              <a:rPr lang="en-US" sz="2200" dirty="0"/>
              <a:t>An </a:t>
            </a:r>
            <a:r>
              <a:rPr lang="en-US" sz="2200" b="1" dirty="0">
                <a:solidFill>
                  <a:schemeClr val="accent5"/>
                </a:solidFill>
              </a:rPr>
              <a:t>identifier</a:t>
            </a:r>
            <a:r>
              <a:rPr lang="en-US" sz="2200" dirty="0"/>
              <a:t> can be </a:t>
            </a:r>
            <a:r>
              <a:rPr lang="en-US" sz="2200" b="1" dirty="0">
                <a:solidFill>
                  <a:schemeClr val="accent5"/>
                </a:solidFill>
              </a:rPr>
              <a:t>declared multiple times</a:t>
            </a:r>
            <a:r>
              <a:rPr lang="en-US" sz="2200" dirty="0"/>
              <a:t>, but </a:t>
            </a:r>
            <a:r>
              <a:rPr lang="en-US" sz="2200" b="1" dirty="0">
                <a:solidFill>
                  <a:schemeClr val="accent5"/>
                </a:solidFill>
              </a:rPr>
              <a:t>only defined once</a:t>
            </a:r>
          </a:p>
          <a:p>
            <a:r>
              <a:rPr lang="en-US" sz="2200" dirty="0">
                <a:solidFill>
                  <a:srgbClr val="FF0000"/>
                </a:solidFill>
              </a:rPr>
              <a:t>A </a:t>
            </a:r>
            <a:r>
              <a:rPr lang="en-US" sz="2200" b="1" dirty="0">
                <a:solidFill>
                  <a:srgbClr val="FF0000"/>
                </a:solidFill>
              </a:rPr>
              <a:t>definition</a:t>
            </a:r>
            <a:r>
              <a:rPr lang="en-US" sz="2200" b="1" dirty="0">
                <a:solidFill>
                  <a:srgbClr val="2C895B"/>
                </a:solidFill>
              </a:rPr>
              <a:t> is also a </a:t>
            </a:r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3" y="221804"/>
            <a:ext cx="6151403" cy="1211580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C Translation unit </a:t>
            </a:r>
            <a:r>
              <a:rPr lang="en-US" sz="2800" b="0" dirty="0">
                <a:solidFill>
                  <a:schemeClr val="tx2"/>
                </a:solidFill>
              </a:rPr>
              <a:t>-single source file</a:t>
            </a:r>
            <a:br>
              <a:rPr lang="en-US" sz="2800" dirty="0"/>
            </a:br>
            <a:r>
              <a:rPr lang="en-US" sz="2400" dirty="0">
                <a:solidFill>
                  <a:schemeClr val="accent3"/>
                </a:solidFill>
              </a:rPr>
              <a:t>Range </a:t>
            </a:r>
            <a:r>
              <a:rPr lang="en-US" sz="2400" b="0" dirty="0">
                <a:solidFill>
                  <a:schemeClr val="accent6"/>
                </a:solidFill>
              </a:rPr>
              <a:t>of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rgbClr val="F3753F"/>
                </a:solidFill>
              </a:rPr>
              <a:t>definition</a:t>
            </a:r>
            <a:r>
              <a:rPr lang="en-US" sz="2400" dirty="0"/>
              <a:t> </a:t>
            </a:r>
            <a:r>
              <a:rPr lang="en-US" sz="2400" b="0" dirty="0">
                <a:solidFill>
                  <a:schemeClr val="accent6"/>
                </a:solidFill>
              </a:rPr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declaration</a:t>
            </a:r>
            <a:r>
              <a:rPr lang="en-US" sz="2400" dirty="0"/>
              <a:t> validity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428504" y="133579"/>
            <a:ext cx="5649625" cy="659084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2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229166" y="1958461"/>
            <a:ext cx="5199339" cy="430887"/>
            <a:chOff x="542793" y="1974936"/>
            <a:chExt cx="5199339" cy="4308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542793" y="1974936"/>
              <a:ext cx="454996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2C895B"/>
                  </a:solidFill>
                </a:rPr>
                <a:t>defined</a:t>
              </a:r>
              <a:r>
                <a:rPr lang="en-US" sz="2200" dirty="0">
                  <a:solidFill>
                    <a:srgbClr val="0070C0"/>
                  </a:solidFill>
                </a:rPr>
                <a:t> and </a:t>
              </a:r>
              <a:r>
                <a:rPr lang="en-US" sz="2200" dirty="0">
                  <a:solidFill>
                    <a:srgbClr val="FF0000"/>
                  </a:solidFill>
                </a:rPr>
                <a:t>declared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3167488" y="5644594"/>
            <a:ext cx="3421949" cy="430887"/>
            <a:chOff x="2192357" y="5611965"/>
            <a:chExt cx="3421949" cy="4308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2192357" y="5611965"/>
              <a:ext cx="277257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7030A0"/>
                  </a:solidFill>
                </a:rPr>
                <a:t>used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34" y="5827409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5464" y="2622045"/>
            <a:ext cx="5664601" cy="2725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Default</a:t>
            </a:r>
            <a:r>
              <a:rPr lang="en-US" sz="2200" dirty="0">
                <a:solidFill>
                  <a:srgbClr val="F3753F"/>
                </a:solidFill>
              </a:rPr>
              <a:t> Definition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declaration</a:t>
            </a:r>
            <a:r>
              <a:rPr lang="en-US" sz="22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Restricted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6"/>
                </a:solidFill>
              </a:rPr>
              <a:t>to the file (called a 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 </a:t>
            </a:r>
            <a:r>
              <a:rPr lang="en-US" sz="2200" dirty="0">
                <a:solidFill>
                  <a:schemeClr val="accent6"/>
                </a:solidFill>
              </a:rPr>
              <a:t>where they are located </a:t>
            </a:r>
            <a:r>
              <a:rPr lang="en-US" sz="2200" b="1" u="sng" dirty="0">
                <a:solidFill>
                  <a:srgbClr val="0070C0"/>
                </a:solidFill>
              </a:rPr>
              <a:t>and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point of definition or declaration </a:t>
            </a:r>
            <a:r>
              <a:rPr lang="en-US" sz="2200" dirty="0">
                <a:solidFill>
                  <a:srgbClr val="7030A0"/>
                </a:solidFill>
              </a:rPr>
              <a:t>in that file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dirty="0">
                <a:solidFill>
                  <a:srgbClr val="7030A0"/>
                </a:solidFill>
              </a:rPr>
              <a:t>end of that file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69" y="310906"/>
            <a:ext cx="10680618" cy="363515"/>
          </a:xfrm>
        </p:spPr>
        <p:txBody>
          <a:bodyPr/>
          <a:lstStyle/>
          <a:p>
            <a:r>
              <a:rPr lang="en-US" sz="2800" dirty="0"/>
              <a:t>Function Prototypes –Definitions and Declaration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1595" y="1547938"/>
            <a:ext cx="9082166" cy="141891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Function prototype (a function declaration)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function header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/>
                </a:solidFill>
              </a:rPr>
              <a:t>followed by a semicolon (;)</a:t>
            </a:r>
            <a:r>
              <a:rPr lang="en-US" sz="2200" dirty="0"/>
              <a:t> instead of </a:t>
            </a:r>
            <a:r>
              <a:rPr lang="en-US" sz="2200" b="1" dirty="0">
                <a:solidFill>
                  <a:srgbClr val="F3753F"/>
                </a:solidFill>
              </a:rPr>
              <a:t>a code block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It </a:t>
            </a:r>
            <a:r>
              <a:rPr lang="en-US" sz="2200" dirty="0">
                <a:solidFill>
                  <a:schemeClr val="accent1"/>
                </a:solidFill>
              </a:rPr>
              <a:t>specifies</a:t>
            </a:r>
            <a:r>
              <a:rPr lang="en-US" sz="2200" dirty="0"/>
              <a:t> the </a:t>
            </a:r>
            <a:r>
              <a:rPr lang="en-US" sz="2200" dirty="0">
                <a:solidFill>
                  <a:schemeClr val="accent1"/>
                </a:solidFill>
              </a:rPr>
              <a:t>function type </a:t>
            </a:r>
            <a:r>
              <a:rPr lang="en-US" sz="2200" dirty="0"/>
              <a:t>(the </a:t>
            </a:r>
            <a:r>
              <a:rPr lang="en-US" sz="2200" dirty="0">
                <a:solidFill>
                  <a:schemeClr val="accent1"/>
                </a:solidFill>
              </a:rPr>
              <a:t>return type) </a:t>
            </a:r>
            <a:r>
              <a:rPr lang="en-US" sz="2200" dirty="0">
                <a:solidFill>
                  <a:schemeClr val="accent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parameter types</a:t>
            </a: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2247289" y="4094910"/>
            <a:ext cx="5919811" cy="26195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2164736" y="921171"/>
            <a:ext cx="5231062" cy="49949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1E08A-C1C0-E34A-B338-5690215240A7}"/>
              </a:ext>
            </a:extLst>
          </p:cNvPr>
          <p:cNvSpPr txBox="1"/>
          <p:nvPr/>
        </p:nvSpPr>
        <p:spPr>
          <a:xfrm>
            <a:off x="8248815" y="1006807"/>
            <a:ext cx="20185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function prototype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D4390FB-419C-2F47-B353-1CCF0C7DC231}"/>
              </a:ext>
            </a:extLst>
          </p:cNvPr>
          <p:cNvSpPr/>
          <p:nvPr/>
        </p:nvSpPr>
        <p:spPr>
          <a:xfrm>
            <a:off x="7450390" y="1094523"/>
            <a:ext cx="798425" cy="2497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2247289" y="3266697"/>
            <a:ext cx="5919811" cy="528370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271291" y="4468865"/>
            <a:ext cx="1975998" cy="2181966"/>
            <a:chOff x="271291" y="4468865"/>
            <a:chExt cx="1975998" cy="21819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271291" y="5236682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625782" y="4468865"/>
              <a:ext cx="621507" cy="21819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>
                <a:solidFill>
                  <a:srgbClr val="F37440"/>
                </a:solidFill>
              </a:rPr>
              <a:t>Declaration (Header) Files </a:t>
            </a:r>
            <a:r>
              <a:rPr lang="en-US" dirty="0">
                <a:solidFill>
                  <a:schemeClr val="accent6"/>
                </a:solidFill>
              </a:rPr>
              <a:t>and</a:t>
            </a:r>
            <a:r>
              <a:rPr lang="en-US" dirty="0"/>
              <a:t> Definition (Source)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2838" y="973015"/>
            <a:ext cx="11248989" cy="20099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Say we want to </a:t>
            </a:r>
            <a:r>
              <a:rPr lang="en-US" dirty="0">
                <a:solidFill>
                  <a:schemeClr val="accent3"/>
                </a:solidFill>
              </a:rPr>
              <a:t>distribute the functions in a program </a:t>
            </a:r>
            <a:r>
              <a:rPr lang="en-US" dirty="0">
                <a:solidFill>
                  <a:srgbClr val="7030A0"/>
                </a:solidFill>
              </a:rPr>
              <a:t>across several source files (</a:t>
            </a:r>
            <a:r>
              <a:rPr lang="en-US" dirty="0">
                <a:solidFill>
                  <a:srgbClr val="FF0000"/>
                </a:solidFill>
              </a:rPr>
              <a:t>translation units</a:t>
            </a:r>
            <a:r>
              <a:rPr lang="en-US" dirty="0">
                <a:solidFill>
                  <a:srgbClr val="7030A0"/>
                </a:solidFill>
              </a:rPr>
              <a:t>)</a:t>
            </a:r>
            <a:r>
              <a:rPr lang="en-US" dirty="0"/>
              <a:t>, yet allow </a:t>
            </a:r>
            <a:r>
              <a:rPr lang="en-US" dirty="0">
                <a:solidFill>
                  <a:srgbClr val="0070C0"/>
                </a:solidFill>
              </a:rPr>
              <a:t>the functions to call each other</a:t>
            </a: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/>
              <a:t>For each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create a header file named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contains </a:t>
            </a:r>
            <a:r>
              <a:rPr lang="en-US" dirty="0">
                <a:solidFill>
                  <a:srgbClr val="0070C0"/>
                </a:solidFill>
              </a:rPr>
              <a:t>just the declarations of the functions </a:t>
            </a:r>
            <a:r>
              <a:rPr lang="en-US" dirty="0"/>
              <a:t>(and other things, later…) defined in the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/>
              <a:t> that you want </a:t>
            </a:r>
            <a:r>
              <a:rPr lang="en-US" dirty="0">
                <a:solidFill>
                  <a:schemeClr val="accent1"/>
                </a:solidFill>
              </a:rPr>
              <a:t>visible (exported) </a:t>
            </a:r>
            <a:r>
              <a:rPr lang="en-US" dirty="0"/>
              <a:t>for use (called) by </a:t>
            </a:r>
            <a:r>
              <a:rPr lang="en-US" dirty="0">
                <a:solidFill>
                  <a:srgbClr val="7030A0"/>
                </a:solidFill>
              </a:rPr>
              <a:t>functions in other .c files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2065562" y="4464376"/>
            <a:ext cx="1887055" cy="1015663"/>
            <a:chOff x="2065562" y="4464376"/>
            <a:chExt cx="1887055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2065562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A, B,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436264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2065562" y="3310213"/>
            <a:ext cx="2133918" cy="1015663"/>
            <a:chOff x="2065562" y="3310213"/>
            <a:chExt cx="2133918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 A(), B(), C()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2436264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A44889-9ADC-AE2C-783C-35757215D264}"/>
              </a:ext>
            </a:extLst>
          </p:cNvPr>
          <p:cNvGrpSpPr/>
          <p:nvPr/>
        </p:nvGrpSpPr>
        <p:grpSpPr>
          <a:xfrm>
            <a:off x="4590460" y="3310213"/>
            <a:ext cx="2133918" cy="2169826"/>
            <a:chOff x="4590460" y="3310213"/>
            <a:chExt cx="2133918" cy="21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41A2BE-36DB-621C-ABC0-9B58E7113F5E}"/>
                </a:ext>
              </a:extLst>
            </p:cNvPr>
            <p:cNvSpPr txBox="1"/>
            <p:nvPr/>
          </p:nvSpPr>
          <p:spPr>
            <a:xfrm>
              <a:off x="4590460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D, 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16993B-E04A-119B-B6D7-75189EE0EAD3}"/>
                </a:ext>
              </a:extLst>
            </p:cNvPr>
            <p:cNvSpPr txBox="1"/>
            <p:nvPr/>
          </p:nvSpPr>
          <p:spPr>
            <a:xfrm>
              <a:off x="4961162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3371F-C198-C298-A670-D2B7EDCF7F3E}"/>
                </a:ext>
              </a:extLst>
            </p:cNvPr>
            <p:cNvSpPr txBox="1"/>
            <p:nvPr/>
          </p:nvSpPr>
          <p:spPr>
            <a:xfrm>
              <a:off x="4590460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D, 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15154-AD0A-DB2A-DE86-47DCAD667C2F}"/>
                </a:ext>
              </a:extLst>
            </p:cNvPr>
            <p:cNvSpPr txBox="1"/>
            <p:nvPr/>
          </p:nvSpPr>
          <p:spPr>
            <a:xfrm>
              <a:off x="4961162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file2.h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9FE028-C70C-05CD-0774-52D41EEE1E64}"/>
              </a:ext>
            </a:extLst>
          </p:cNvPr>
          <p:cNvSpPr txBox="1">
            <a:spLocks/>
          </p:cNvSpPr>
          <p:nvPr/>
        </p:nvSpPr>
        <p:spPr>
          <a:xfrm>
            <a:off x="471505" y="5480039"/>
            <a:ext cx="11527838" cy="1250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Implementation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>
                <a:solidFill>
                  <a:schemeClr val="accent2"/>
                </a:solidFill>
              </a:rPr>
              <a:t>To </a:t>
            </a:r>
            <a:r>
              <a:rPr lang="en-US" dirty="0">
                <a:solidFill>
                  <a:srgbClr val="0070C0"/>
                </a:solidFill>
              </a:rPr>
              <a:t>call a function defined in another file </a:t>
            </a:r>
            <a:r>
              <a:rPr lang="en-US" dirty="0">
                <a:solidFill>
                  <a:srgbClr val="00B050"/>
                </a:solidFill>
              </a:rPr>
              <a:t>compiler must know the types and parameter to generate code</a:t>
            </a:r>
            <a:r>
              <a:rPr lang="en-US" dirty="0">
                <a:solidFill>
                  <a:schemeClr val="accent2"/>
                </a:solidFill>
              </a:rPr>
              <a:t>, so use a </a:t>
            </a:r>
            <a:r>
              <a:rPr lang="en-US" dirty="0">
                <a:solidFill>
                  <a:srgbClr val="F3753F"/>
                </a:solidFill>
              </a:rPr>
              <a:t>#include </a:t>
            </a:r>
            <a:r>
              <a:rPr lang="en-US" dirty="0">
                <a:solidFill>
                  <a:schemeClr val="accent2"/>
                </a:solidFill>
              </a:rPr>
              <a:t>to import the other source files declaration file</a:t>
            </a:r>
          </a:p>
          <a:p>
            <a:pPr lvl="1"/>
            <a:r>
              <a:rPr lang="en-US" dirty="0">
                <a:solidFill>
                  <a:srgbClr val="F3753F"/>
                </a:solidFill>
              </a:rPr>
              <a:t>#include the declaration file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>
                <a:solidFill>
                  <a:schemeClr val="accent1"/>
                </a:solidFill>
              </a:rPr>
              <a:t>your source file </a:t>
            </a:r>
            <a:r>
              <a:rPr lang="en-US" dirty="0">
                <a:solidFill>
                  <a:schemeClr val="accent3"/>
                </a:solidFill>
              </a:rPr>
              <a:t>at </a:t>
            </a:r>
            <a:r>
              <a:rPr lang="en-US" b="1" dirty="0">
                <a:solidFill>
                  <a:schemeClr val="accent3"/>
                </a:solidFill>
              </a:rPr>
              <a:t>the top of the file</a:t>
            </a:r>
            <a:r>
              <a:rPr lang="en-US" dirty="0">
                <a:solidFill>
                  <a:schemeClr val="accent3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this imports the declaration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518CC3-DD95-2FC7-2EED-D814AB4BFE9D}"/>
              </a:ext>
            </a:extLst>
          </p:cNvPr>
          <p:cNvGrpSpPr/>
          <p:nvPr/>
        </p:nvGrpSpPr>
        <p:grpSpPr>
          <a:xfrm>
            <a:off x="7223971" y="3326847"/>
            <a:ext cx="4407856" cy="1922516"/>
            <a:chOff x="7223971" y="3326847"/>
            <a:chExt cx="4407856" cy="19225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B168A-BCD3-C267-732B-EEC789FB829C}"/>
                </a:ext>
              </a:extLst>
            </p:cNvPr>
            <p:cNvSpPr txBox="1"/>
            <p:nvPr/>
          </p:nvSpPr>
          <p:spPr>
            <a:xfrm>
              <a:off x="8397201" y="4326033"/>
              <a:ext cx="1887055" cy="9233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main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E3AD5-C2D8-7D33-1EC6-FE0D26FE680C}"/>
                </a:ext>
              </a:extLst>
            </p:cNvPr>
            <p:cNvSpPr txBox="1"/>
            <p:nvPr/>
          </p:nvSpPr>
          <p:spPr>
            <a:xfrm>
              <a:off x="10222731" y="464919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main.c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E0553-5D9A-A339-BACE-EF7B0292CBD3}"/>
                </a:ext>
              </a:extLst>
            </p:cNvPr>
            <p:cNvSpPr txBox="1"/>
            <p:nvPr/>
          </p:nvSpPr>
          <p:spPr>
            <a:xfrm>
              <a:off x="7223971" y="3326847"/>
              <a:ext cx="440785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 </a:t>
              </a:r>
              <a:r>
                <a:rPr lang="en-US" dirty="0" err="1">
                  <a:solidFill>
                    <a:schemeClr val="accent2"/>
                  </a:solidFill>
                </a:rPr>
                <a:t>main.h</a:t>
              </a:r>
              <a:r>
                <a:rPr lang="en-US" dirty="0">
                  <a:solidFill>
                    <a:schemeClr val="accent2"/>
                  </a:solidFill>
                </a:rPr>
                <a:t> needed </a:t>
              </a:r>
              <a:r>
                <a:rPr lang="en-US" b="1" dirty="0">
                  <a:solidFill>
                    <a:srgbClr val="FF0000"/>
                  </a:solidFill>
                </a:rPr>
                <a:t>in this example </a:t>
              </a:r>
              <a:r>
                <a:rPr lang="en-US" dirty="0">
                  <a:solidFill>
                    <a:schemeClr val="accent2"/>
                  </a:solidFill>
                </a:rPr>
                <a:t>as calling main is likely to create an infinite loop (and not what you wanted)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01275" y="3444521"/>
            <a:ext cx="1428596" cy="1527686"/>
            <a:chOff x="601275" y="3444521"/>
            <a:chExt cx="1428596" cy="15276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601275" y="460287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17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141" y="855694"/>
            <a:ext cx="11654678" cy="57952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Header file</a:t>
            </a:r>
            <a:r>
              <a:rPr lang="en-US" dirty="0"/>
              <a:t>:  a file whose only purpose is to be </a:t>
            </a:r>
            <a:r>
              <a:rPr lang="en-US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b="1" dirty="0" err="1"/>
              <a:t>’d</a:t>
            </a:r>
            <a:endParaRPr lang="en-US" b="1" dirty="0"/>
          </a:p>
          <a:p>
            <a:pPr lvl="1"/>
            <a:r>
              <a:rPr lang="en-US" sz="2100" dirty="0">
                <a:solidFill>
                  <a:srgbClr val="F37440"/>
                </a:solidFill>
              </a:rPr>
              <a:t>Declares</a:t>
            </a:r>
            <a:r>
              <a:rPr lang="en-US" sz="2100" dirty="0"/>
              <a:t> interfaces (function prototypes, user defined types, global variable, macros, etc.)</a:t>
            </a:r>
          </a:p>
          <a:p>
            <a:pPr lvl="1"/>
            <a:r>
              <a:rPr lang="en-US" sz="2100" dirty="0"/>
              <a:t>Standard convention (strongly enforced), </a:t>
            </a:r>
            <a:r>
              <a:rPr lang="en-US" sz="2100" dirty="0">
                <a:solidFill>
                  <a:srgbClr val="F37440"/>
                </a:solidFill>
              </a:rPr>
              <a:t>uses the filename </a:t>
            </a:r>
            <a:r>
              <a:rPr lang="en-US" sz="21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>
                <a:solidFill>
                  <a:srgbClr val="F37440"/>
                </a:solidFill>
              </a:rPr>
              <a:t>extension</a:t>
            </a:r>
          </a:p>
          <a:p>
            <a:pPr lvl="1"/>
            <a:r>
              <a:rPr lang="en-US" sz="2100" dirty="0"/>
              <a:t>There are </a:t>
            </a:r>
            <a:r>
              <a:rPr lang="en-US" sz="2100" dirty="0">
                <a:solidFill>
                  <a:srgbClr val="7030A0"/>
                </a:solidFill>
              </a:rPr>
              <a:t>&lt;system-defined&gt;  </a:t>
            </a:r>
            <a:r>
              <a:rPr lang="en-US" sz="2100" dirty="0"/>
              <a:t>header files (usually located in /</a:t>
            </a:r>
            <a:r>
              <a:rPr lang="en-US" sz="2100" dirty="0" err="1"/>
              <a:t>usr</a:t>
            </a:r>
            <a:r>
              <a:rPr lang="en-US" sz="2100" dirty="0"/>
              <a:t>/include/…)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2100" dirty="0">
                <a:solidFill>
                  <a:schemeClr val="accent5"/>
                </a:solidFill>
              </a:rPr>
              <a:t>"programmer-defined" </a:t>
            </a:r>
            <a:r>
              <a:rPr lang="en-US" sz="2100" dirty="0"/>
              <a:t>header files (usually in a relative Linux path - see –I flag to </a:t>
            </a:r>
            <a:r>
              <a:rPr lang="en-US" sz="2100" dirty="0" err="1"/>
              <a:t>gcc</a:t>
            </a:r>
            <a:r>
              <a:rPr lang="en-US" sz="2100" dirty="0"/>
              <a:t>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1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r>
              <a:rPr lang="en-US" sz="2100" dirty="0"/>
              <a:t>Import the interfaces in a C source file by </a:t>
            </a:r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100" dirty="0"/>
              <a:t>-</a:t>
            </a:r>
            <a:r>
              <a:rPr lang="en-US" sz="2100" dirty="0" err="1"/>
              <a:t>ing</a:t>
            </a:r>
            <a:r>
              <a:rPr lang="en-US" sz="2100" dirty="0"/>
              <a:t> it's header (interface) file</a:t>
            </a:r>
          </a:p>
          <a:p>
            <a:r>
              <a:rPr lang="en-US" dirty="0"/>
              <a:t>What goes where….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/>
              <a:t>files </a:t>
            </a:r>
            <a:r>
              <a:rPr lang="en-US" sz="2100" dirty="0">
                <a:solidFill>
                  <a:srgbClr val="2C895B"/>
                </a:solidFill>
              </a:rPr>
              <a:t>only contain </a:t>
            </a:r>
            <a:r>
              <a:rPr lang="en-US" sz="2100" i="1" dirty="0">
                <a:solidFill>
                  <a:srgbClr val="2C895B"/>
                </a:solidFill>
              </a:rPr>
              <a:t>declarations</a:t>
            </a:r>
            <a:r>
              <a:rPr lang="en-US" sz="2100" dirty="0">
                <a:solidFill>
                  <a:srgbClr val="2C895B"/>
                </a:solidFill>
              </a:rPr>
              <a:t>, </a:t>
            </a:r>
            <a:r>
              <a:rPr lang="en-US" sz="2100" b="1" dirty="0">
                <a:solidFill>
                  <a:srgbClr val="FF0000"/>
                </a:solidFill>
              </a:rPr>
              <a:t>never even think of</a:t>
            </a:r>
            <a:r>
              <a:rPr lang="en-US" sz="2100" dirty="0">
                <a:solidFill>
                  <a:srgbClr val="FF0000"/>
                </a:solidFill>
              </a:rPr>
              <a:t> including a </a:t>
            </a:r>
            <a:r>
              <a:rPr lang="en-US" sz="2100" i="1" u="sng" dirty="0">
                <a:solidFill>
                  <a:srgbClr val="FF0000"/>
                </a:solidFill>
              </a:rPr>
              <a:t>definition </a:t>
            </a:r>
            <a:r>
              <a:rPr lang="en-US" sz="2100" u="sng" dirty="0">
                <a:solidFill>
                  <a:srgbClr val="FF0000"/>
                </a:solidFill>
              </a:rPr>
              <a:t>statement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 </a:t>
            </a:r>
            <a:r>
              <a:rPr lang="en-US" sz="2100" dirty="0"/>
              <a:t>files </a:t>
            </a:r>
            <a:r>
              <a:rPr lang="en-US" sz="2100" dirty="0">
                <a:solidFill>
                  <a:schemeClr val="accent3"/>
                </a:solidFill>
              </a:rPr>
              <a:t>never contain prototype declarations </a:t>
            </a:r>
            <a:r>
              <a:rPr lang="en-US" sz="2100" dirty="0"/>
              <a:t>for </a:t>
            </a:r>
            <a:r>
              <a:rPr lang="en-US" sz="2100" dirty="0">
                <a:solidFill>
                  <a:schemeClr val="accent1"/>
                </a:solidFill>
              </a:rPr>
              <a:t>functions that are intended to be exported </a:t>
            </a:r>
            <a:r>
              <a:rPr lang="en-US" sz="2100" dirty="0"/>
              <a:t>through </a:t>
            </a:r>
            <a:r>
              <a:rPr lang="en-US" sz="2100" dirty="0">
                <a:solidFill>
                  <a:srgbClr val="F3753F"/>
                </a:solidFill>
              </a:rPr>
              <a:t>the module interface</a:t>
            </a:r>
          </a:p>
          <a:p>
            <a:r>
              <a:rPr lang="en-US" b="1" dirty="0"/>
              <a:t>NEVER EVER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.c file</a:t>
            </a:r>
          </a:p>
          <a:p>
            <a:r>
              <a:rPr lang="en-US" dirty="0">
                <a:solidFill>
                  <a:schemeClr val="accent6"/>
                </a:solidFill>
              </a:rPr>
              <a:t>All #includes should go at the top of the file before anything else in the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715294"/>
          </a:xfrm>
        </p:spPr>
        <p:txBody>
          <a:bodyPr/>
          <a:lstStyle/>
          <a:p>
            <a:r>
              <a:rPr lang="en-US" dirty="0"/>
              <a:t>Header Files (often called .h files) – Where to put declarations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44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2" y="56367"/>
            <a:ext cx="10680618" cy="363515"/>
          </a:xfrm>
        </p:spPr>
        <p:txBody>
          <a:bodyPr/>
          <a:lstStyle/>
          <a:p>
            <a:r>
              <a:rPr lang="en-US" sz="2400" dirty="0"/>
              <a:t>Placing Declarations and Definitions across Multiple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9699" y="400636"/>
            <a:ext cx="5873991" cy="11907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Always #include your own declaration files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compiler will then check </a:t>
            </a:r>
            <a:r>
              <a:rPr lang="en-US" sz="2000" dirty="0"/>
              <a:t>that the </a:t>
            </a:r>
            <a:r>
              <a:rPr lang="en-US" sz="2000" dirty="0">
                <a:solidFill>
                  <a:schemeClr val="accent3"/>
                </a:solidFill>
              </a:rPr>
              <a:t>definition and declarations </a:t>
            </a:r>
            <a:r>
              <a:rPr lang="en-US" sz="20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5719699" y="4748727"/>
            <a:ext cx="6096944" cy="191720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SUM_H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SUM_H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declaration!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48C7C-AE77-11F2-D7DD-F2EEC7D94E4F}"/>
              </a:ext>
            </a:extLst>
          </p:cNvPr>
          <p:cNvSpPr txBox="1"/>
          <p:nvPr/>
        </p:nvSpPr>
        <p:spPr>
          <a:xfrm>
            <a:off x="11003032" y="48082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sum.h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C212B0-8FD6-4176-6AC1-3C9436832590}"/>
              </a:ext>
            </a:extLst>
          </p:cNvPr>
          <p:cNvGrpSpPr/>
          <p:nvPr/>
        </p:nvGrpSpPr>
        <p:grpSpPr>
          <a:xfrm>
            <a:off x="5767408" y="1680441"/>
            <a:ext cx="6001526" cy="2913638"/>
            <a:chOff x="5614436" y="369124"/>
            <a:chExt cx="6001526" cy="29136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F12B4-0B76-A04D-ADDC-80469328D3C9}"/>
                </a:ext>
              </a:extLst>
            </p:cNvPr>
            <p:cNvSpPr/>
            <p:nvPr/>
          </p:nvSpPr>
          <p:spPr bwMode="auto">
            <a:xfrm>
              <a:off x="5614436" y="394335"/>
              <a:ext cx="6001526" cy="288842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20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max) </a:t>
              </a:r>
              <a:r>
                <a:rPr lang="en-US" sz="20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function definition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sum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&lt;= max;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++) 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sum +=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}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sum;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B490A-354B-9999-AEF6-6E8944F8B375}"/>
                </a:ext>
              </a:extLst>
            </p:cNvPr>
            <p:cNvSpPr txBox="1"/>
            <p:nvPr/>
          </p:nvSpPr>
          <p:spPr>
            <a:xfrm>
              <a:off x="10443539" y="3691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sum.c</a:t>
              </a:r>
              <a:endParaRPr lang="en-US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552C1F-950A-7633-B475-244DE0304A8B}"/>
              </a:ext>
            </a:extLst>
          </p:cNvPr>
          <p:cNvSpPr/>
          <p:nvPr/>
        </p:nvSpPr>
        <p:spPr bwMode="auto">
          <a:xfrm>
            <a:off x="65724" y="355828"/>
            <a:ext cx="5522935" cy="321098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"sum(%d):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MAX,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A1D7B-6049-1EAB-5B6F-35F271222E71}"/>
              </a:ext>
            </a:extLst>
          </p:cNvPr>
          <p:cNvSpPr txBox="1"/>
          <p:nvPr/>
        </p:nvSpPr>
        <p:spPr>
          <a:xfrm>
            <a:off x="4390717" y="5011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64228-60E8-82DC-ED94-F62D60E14108}"/>
              </a:ext>
            </a:extLst>
          </p:cNvPr>
          <p:cNvGrpSpPr/>
          <p:nvPr/>
        </p:nvGrpSpPr>
        <p:grpSpPr>
          <a:xfrm>
            <a:off x="412544" y="3648034"/>
            <a:ext cx="5219947" cy="3139321"/>
            <a:chOff x="394487" y="-685157"/>
            <a:chExt cx="5219947" cy="3139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2D274C-EA2C-6EF5-E3A9-F1E63DB718DC}"/>
                </a:ext>
              </a:extLst>
            </p:cNvPr>
            <p:cNvGrpSpPr/>
            <p:nvPr/>
          </p:nvGrpSpPr>
          <p:grpSpPr>
            <a:xfrm>
              <a:off x="3582799" y="552589"/>
              <a:ext cx="2031635" cy="1861503"/>
              <a:chOff x="1303118" y="609240"/>
              <a:chExt cx="2031635" cy="18615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0F2AB-FFD1-8AFD-7EBF-1D988DDCAC7C}"/>
                  </a:ext>
                </a:extLst>
              </p:cNvPr>
              <p:cNvSpPr txBox="1"/>
              <p:nvPr/>
            </p:nvSpPr>
            <p:spPr>
              <a:xfrm>
                <a:off x="1303118" y="609240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(two lines)</a:t>
                </a:r>
              </a:p>
            </p:txBody>
          </p:sp>
          <p:sp>
            <p:nvSpPr>
              <p:cNvPr id="7" name="Left Arrow 6">
                <a:extLst>
                  <a:ext uri="{FF2B5EF4-FFF2-40B4-BE49-F238E27FC236}">
                    <a16:creationId xmlns:a16="http://schemas.microsoft.com/office/drawing/2014/main" id="{C3A44B7E-F068-8783-735C-BF5C546BE802}"/>
                  </a:ext>
                </a:extLst>
              </p:cNvPr>
              <p:cNvSpPr/>
              <p:nvPr/>
            </p:nvSpPr>
            <p:spPr>
              <a:xfrm rot="10800000">
                <a:off x="2975374" y="669032"/>
                <a:ext cx="359379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6AFD1-2682-9619-FC67-A8DE7B2379B0}"/>
                  </a:ext>
                </a:extLst>
              </p:cNvPr>
              <p:cNvSpPr txBox="1"/>
              <p:nvPr/>
            </p:nvSpPr>
            <p:spPr>
              <a:xfrm>
                <a:off x="1333640" y="1824412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(one line)</a:t>
                </a:r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62B9B4B5-87BF-CD98-E062-33EB575B8924}"/>
                  </a:ext>
                </a:extLst>
              </p:cNvPr>
              <p:cNvSpPr/>
              <p:nvPr/>
            </p:nvSpPr>
            <p:spPr>
              <a:xfrm rot="10800000">
                <a:off x="2975372" y="2097268"/>
                <a:ext cx="359381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0EA3F1-28F9-4E04-1924-3FB65B36FA5B}"/>
                </a:ext>
              </a:extLst>
            </p:cNvPr>
            <p:cNvSpPr txBox="1"/>
            <p:nvPr/>
          </p:nvSpPr>
          <p:spPr>
            <a:xfrm>
              <a:off x="394487" y="-685157"/>
              <a:ext cx="3131626" cy="31393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inside include files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header (or include) guard </a:t>
              </a:r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labels</a:t>
              </a:r>
              <a:r>
                <a:rPr lang="en-US" dirty="0">
                  <a:solidFill>
                    <a:schemeClr val="accent6"/>
                  </a:solidFill>
                </a:rPr>
                <a:t> are as follows: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filename in all caps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replace the period in the files name with an _</a:t>
              </a:r>
            </a:p>
            <a:p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3"/>
                  </a:solidFill>
                </a:rPr>
                <a:t>Why needed: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protects the include file from being included multiple times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(we will discuss later….)</a:t>
              </a:r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DAD8E723-C7E0-539B-4DE2-9973BA1B30A5}"/>
              </a:ext>
            </a:extLst>
          </p:cNvPr>
          <p:cNvSpPr/>
          <p:nvPr/>
        </p:nvSpPr>
        <p:spPr>
          <a:xfrm>
            <a:off x="6504167" y="1522487"/>
            <a:ext cx="397565" cy="342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  <p:bldP spid="11" grpId="0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/>
              <a:t>	Separate Compilation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4229" y="1324163"/>
            <a:ext cx="11667112" cy="42446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modify a single file </a:t>
            </a:r>
            <a:r>
              <a:rPr lang="en-US" dirty="0"/>
              <a:t>in a </a:t>
            </a:r>
            <a:r>
              <a:rPr lang="en-US" dirty="0">
                <a:solidFill>
                  <a:schemeClr val="accent3"/>
                </a:solidFill>
              </a:rPr>
              <a:t>multi-source file program</a:t>
            </a:r>
            <a:r>
              <a:rPr lang="en-US" dirty="0"/>
              <a:t>, we want to only </a:t>
            </a:r>
            <a:r>
              <a:rPr lang="en-US" dirty="0">
                <a:solidFill>
                  <a:srgbClr val="00B050"/>
                </a:solidFill>
              </a:rPr>
              <a:t>recompile the file that changed </a:t>
            </a:r>
            <a:r>
              <a:rPr lang="en-US" dirty="0"/>
              <a:t>and </a:t>
            </a:r>
            <a:r>
              <a:rPr lang="en-US" dirty="0">
                <a:solidFill>
                  <a:srgbClr val="F37440"/>
                </a:solidFill>
              </a:rPr>
              <a:t>combine it with an already compiled version of the other files</a:t>
            </a:r>
            <a:r>
              <a:rPr lang="en-US" dirty="0"/>
              <a:t> (think of the time to compile a program with 10 million lines of source code)</a:t>
            </a:r>
          </a:p>
          <a:p>
            <a:pPr lvl="2"/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>
                <a:solidFill>
                  <a:schemeClr val="tx2"/>
                </a:solidFill>
              </a:rPr>
              <a:t>Compiler support for independent translation units is called:  </a:t>
            </a:r>
            <a:r>
              <a:rPr lang="en-US" dirty="0">
                <a:solidFill>
                  <a:srgbClr val="0070C0"/>
                </a:solidFill>
              </a:rPr>
              <a:t>partial compilation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Compile option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3"/>
                </a:solidFill>
              </a:rPr>
              <a:t>just create a machine code version for each file by itself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file may not be complete </a:t>
            </a:r>
            <a:r>
              <a:rPr lang="en-US" sz="2000" dirty="0">
                <a:solidFill>
                  <a:schemeClr val="tx2"/>
                </a:solidFill>
              </a:rPr>
              <a:t>(it is missing parts, like the machine code for functions in other files)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Combine the machine code versions together </a:t>
            </a:r>
            <a:r>
              <a:rPr lang="en-US" sz="2000" dirty="0">
                <a:solidFill>
                  <a:schemeClr val="accent3"/>
                </a:solidFill>
              </a:rPr>
              <a:t>in a separate process </a:t>
            </a:r>
            <a:r>
              <a:rPr lang="en-US" sz="2000" dirty="0">
                <a:solidFill>
                  <a:srgbClr val="F37440"/>
                </a:solidFill>
              </a:rPr>
              <a:t>(linking)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1"/>
                </a:solidFill>
              </a:rPr>
              <a:t>create an executable machine code file </a:t>
            </a:r>
            <a:r>
              <a:rPr lang="en-US" sz="2000" dirty="0">
                <a:solidFill>
                  <a:schemeClr val="tx2"/>
                </a:solidFill>
              </a:rPr>
              <a:t>that has machine code for all functions and variable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Exception: code for dynamically linked libraries (you will learn about these in CS120 Operating systems), is linked at run time (when the machine code file is copied into memory and executed)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B602A-926C-F2D6-5DB8-7F86BFAA63B8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87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compile each .c file independently to a .o object file (incomplete machine code)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link</a:t>
            </a:r>
            <a:r>
              <a:rPr lang="en-US" sz="2400" dirty="0"/>
              <a:t> all the .o objects files and library's (aggregation of multiple .o files) to produce an executable file (complete machine code) (</a:t>
            </a:r>
            <a:r>
              <a:rPr lang="en-US" sz="2400" dirty="0" err="1"/>
              <a:t>gcc</a:t>
            </a:r>
            <a:r>
              <a:rPr lang="en-US" sz="2400" dirty="0"/>
              <a:t> calls </a:t>
            </a:r>
            <a:r>
              <a:rPr lang="en-US" sz="2400" dirty="0" err="1"/>
              <a:t>ld</a:t>
            </a:r>
            <a:r>
              <a:rPr lang="en-US" sz="2400" dirty="0"/>
              <a:t>, the linker)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sum.h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scii Codes Explained">
            <a:extLst>
              <a:ext uri="{FF2B5EF4-FFF2-40B4-BE49-F238E27FC236}">
                <a16:creationId xmlns:a16="http://schemas.microsoft.com/office/drawing/2014/main" id="{21B61312-1880-5246-AB19-3AB9A69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25" y="37800"/>
            <a:ext cx="6934690" cy="67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18E9F-4926-EE4A-91A9-485C804F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3" y="37800"/>
            <a:ext cx="4842356" cy="1025884"/>
          </a:xfrm>
        </p:spPr>
        <p:txBody>
          <a:bodyPr/>
          <a:lstStyle/>
          <a:p>
            <a:r>
              <a:rPr lang="en-US" dirty="0"/>
              <a:t>C char type </a:t>
            </a:r>
            <a:br>
              <a:rPr lang="en-US" dirty="0"/>
            </a:br>
            <a:r>
              <a:rPr lang="en-US" dirty="0"/>
              <a:t>ASCII byte text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09F5-261F-A148-BBB3-03691D6A4210}"/>
              </a:ext>
            </a:extLst>
          </p:cNvPr>
          <p:cNvSpPr txBox="1"/>
          <p:nvPr/>
        </p:nvSpPr>
        <p:spPr>
          <a:xfrm>
            <a:off x="0" y="2876719"/>
            <a:ext cx="491999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Chars are 0-127 (stored in 8 bits)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FEB6-69BD-A340-8E70-CE38F970412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6880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323" y="722667"/>
            <a:ext cx="11341354" cy="59619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Keep up!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CSE30 gets hard real fast! Do not expect you can do an assignment in 1-2 days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Do not be Shy! Learn to ask questions in lecture and discussion sections!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Raise you hand, send a chat message or call out if I do not see you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I love questions! There are no dumb questions.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rgbClr val="2C895B"/>
                </a:solidFill>
              </a:rPr>
              <a:t>I will go </a:t>
            </a:r>
            <a:r>
              <a:rPr lang="en-US" sz="2600" u="sng" dirty="0">
                <a:solidFill>
                  <a:srgbClr val="2C895B"/>
                </a:solidFill>
              </a:rPr>
              <a:t>too fast</a:t>
            </a:r>
            <a:r>
              <a:rPr lang="en-US" sz="2600" dirty="0">
                <a:solidFill>
                  <a:srgbClr val="2C895B"/>
                </a:solidFill>
              </a:rPr>
              <a:t> in class! You must tell me to slow down!!!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Come to office hours: </a:t>
            </a:r>
            <a:r>
              <a:rPr lang="en-US" sz="2400" dirty="0">
                <a:solidFill>
                  <a:schemeClr val="tx2"/>
                </a:solidFill>
              </a:rPr>
              <a:t>get to know me,</a:t>
            </a:r>
            <a:r>
              <a:rPr lang="en-US" sz="2400" dirty="0">
                <a:solidFill>
                  <a:srgbClr val="0070C0"/>
                </a:solidFill>
              </a:rPr>
              <a:t> give me a chance to help</a:t>
            </a:r>
            <a:endParaRPr lang="en-US" sz="2400" dirty="0">
              <a:solidFill>
                <a:schemeClr val="accent3"/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Go to Discussion Sessions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, do the readings, ask the TA’s and Tutors, post to </a:t>
            </a:r>
            <a:r>
              <a:rPr lang="en-US" sz="2400" dirty="0"/>
              <a:t>piazza  - DO THIS PROMPTLY, DO NOT WAIT….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I highly encourage feedback: See me for all Complaints, requests,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 will never penalize anyone for speaking up, bring your class issues to me I will fix it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Survival 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56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1.2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3 - Sept 29, 2022</a:t>
            </a:r>
          </a:p>
        </p:txBody>
      </p:sp>
    </p:spTree>
    <p:extLst>
      <p:ext uri="{BB962C8B-B14F-4D97-AF65-F5344CB8AC3E}">
        <p14:creationId xmlns:p14="http://schemas.microsoft.com/office/powerpoint/2010/main" val="3508340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604A-8E0F-A34F-9890-02B70C73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00" y="533467"/>
            <a:ext cx="5717799" cy="498768"/>
          </a:xfrm>
        </p:spPr>
        <p:txBody>
          <a:bodyPr/>
          <a:lstStyle/>
          <a:p>
            <a:r>
              <a:rPr lang="en-US" dirty="0">
                <a:solidFill>
                  <a:srgbClr val="F37440"/>
                </a:solidFill>
              </a:rPr>
              <a:t>char &amp; string</a:t>
            </a:r>
            <a:r>
              <a:rPr lang="en-US" dirty="0"/>
              <a:t> </a:t>
            </a:r>
            <a:r>
              <a:rPr lang="en-US" dirty="0">
                <a:solidFill>
                  <a:srgbClr val="F37440"/>
                </a:solidFill>
              </a:rPr>
              <a:t>literals </a:t>
            </a:r>
            <a:r>
              <a:rPr lang="en-US" dirty="0"/>
              <a:t>In 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8201" y="1445587"/>
            <a:ext cx="5717798" cy="48151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400" dirty="0">
                <a:solidFill>
                  <a:srgbClr val="F3753F"/>
                </a:solidFill>
              </a:rPr>
              <a:t>char literals: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single quotes </a:t>
            </a:r>
            <a:r>
              <a:rPr lang="en-US" altLang="en-US" sz="2400" dirty="0">
                <a:solidFill>
                  <a:schemeClr val="accent1"/>
                </a:solidFill>
              </a:rPr>
              <a:t>'a'</a:t>
            </a:r>
            <a:endParaRPr lang="en-US" alt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en-US" sz="2400" dirty="0">
                <a:solidFill>
                  <a:srgbClr val="0070C0"/>
                </a:solidFill>
              </a:rPr>
              <a:t>string literals: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1"/>
                </a:solidFill>
              </a:rPr>
              <a:t>"string"</a:t>
            </a:r>
            <a:endParaRPr lang="en-US" alt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altLang="en-US" sz="2200" dirty="0">
              <a:solidFill>
                <a:srgbClr val="0070C0"/>
              </a:solidFill>
            </a:endParaRPr>
          </a:p>
          <a:p>
            <a:r>
              <a:rPr lang="en-US" altLang="en-US" sz="2400" dirty="0">
                <a:solidFill>
                  <a:srgbClr val="0070C0"/>
                </a:solidFill>
              </a:rPr>
              <a:t>Characters </a:t>
            </a:r>
            <a:r>
              <a:rPr lang="en-US" altLang="en-US" sz="2400" dirty="0">
                <a:solidFill>
                  <a:srgbClr val="00B050"/>
                </a:solidFill>
              </a:rPr>
              <a:t>inside</a:t>
            </a:r>
            <a:r>
              <a:rPr lang="en-US" altLang="en-US" sz="2400" dirty="0">
                <a:solidFill>
                  <a:srgbClr val="0070C0"/>
                </a:solidFill>
              </a:rPr>
              <a:t> literals that the compiler acts on </a:t>
            </a:r>
            <a:r>
              <a:rPr lang="en-US" altLang="en-US" sz="2400" dirty="0"/>
              <a:t>(white space, new lines etc.) are </a:t>
            </a:r>
            <a:r>
              <a:rPr lang="en-US" altLang="en-US" sz="2400" dirty="0">
                <a:solidFill>
                  <a:srgbClr val="F37440"/>
                </a:solidFill>
              </a:rPr>
              <a:t>encoded</a:t>
            </a:r>
            <a:r>
              <a:rPr lang="en-US" altLang="en-US" sz="2400" dirty="0">
                <a:solidFill>
                  <a:schemeClr val="accent3"/>
                </a:solidFill>
              </a:rPr>
              <a:t> </a:t>
            </a:r>
            <a:r>
              <a:rPr lang="en-US" altLang="en-US" sz="2400" dirty="0">
                <a:solidFill>
                  <a:schemeClr val="accent6"/>
                </a:solidFill>
              </a:rPr>
              <a:t>using a </a:t>
            </a:r>
            <a:r>
              <a:rPr lang="en-US" altLang="en-US" sz="2400" dirty="0">
                <a:solidFill>
                  <a:schemeClr val="accent3"/>
                </a:solidFill>
              </a:rPr>
              <a:t>two-character sequence </a:t>
            </a:r>
            <a:r>
              <a:rPr lang="en-US" altLang="en-US" sz="2400" dirty="0">
                <a:solidFill>
                  <a:schemeClr val="accent6"/>
                </a:solidFill>
              </a:rPr>
              <a:t>starting with a </a:t>
            </a:r>
            <a:r>
              <a:rPr lang="en-US" altLang="en-US" sz="2400" b="1" dirty="0">
                <a:solidFill>
                  <a:srgbClr val="FF0000"/>
                </a:solidFill>
              </a:rPr>
              <a:t>\ </a:t>
            </a:r>
            <a:r>
              <a:rPr lang="en-US" altLang="en-US" sz="2400" dirty="0">
                <a:solidFill>
                  <a:schemeClr val="accent6"/>
                </a:solidFill>
              </a:rPr>
              <a:t>to be used within a literal</a:t>
            </a: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28113"/>
              </p:ext>
            </p:extLst>
          </p:nvPr>
        </p:nvGraphicFramePr>
        <p:xfrm>
          <a:off x="6379527" y="261310"/>
          <a:ext cx="5188631" cy="6152500"/>
        </p:xfrm>
        <a:graphic>
          <a:graphicData uri="http://schemas.openxmlformats.org/drawingml/2006/table">
            <a:tbl>
              <a:tblPr/>
              <a:tblGrid>
                <a:gridCol w="2049406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3139225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Notes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letter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0715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digit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8373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'\n'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'\r'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'\t'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'\b'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 space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'\\'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'\''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'\"'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050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Why literal sequences?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11760" y="1169490"/>
            <a:ext cx="11062006" cy="492555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 //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sytax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// syntax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"string""); // syntax error, which is the ending "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\"string\""); // 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2515896" y="691029"/>
            <a:ext cx="4786334" cy="670499"/>
            <a:chOff x="1097210" y="3018910"/>
            <a:chExt cx="4786334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10" y="3018910"/>
              <a:ext cx="478633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2619409" y="1545383"/>
            <a:ext cx="6424817" cy="805254"/>
            <a:chOff x="1140931" y="3681335"/>
            <a:chExt cx="6424817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612648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char variable initialization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DC867-6443-973A-9DC9-60E9C7FC3DC8}"/>
              </a:ext>
            </a:extLst>
          </p:cNvPr>
          <p:cNvGrpSpPr/>
          <p:nvPr/>
        </p:nvGrpSpPr>
        <p:grpSpPr>
          <a:xfrm>
            <a:off x="3983745" y="2506675"/>
            <a:ext cx="4972681" cy="515244"/>
            <a:chOff x="910863" y="3018910"/>
            <a:chExt cx="4972681" cy="51524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34C3CC-4E33-CBC3-6544-F1E7F9C6F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863" y="3388242"/>
              <a:ext cx="393373" cy="1459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C6B3D7-85FF-6F56-A23C-719C274E5057}"/>
                </a:ext>
              </a:extLst>
            </p:cNvPr>
            <p:cNvSpPr txBox="1"/>
            <p:nvPr/>
          </p:nvSpPr>
          <p:spPr>
            <a:xfrm>
              <a:off x="1097210" y="3018910"/>
              <a:ext cx="478633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0F89C6-7248-A096-2A13-60DC38993A3A}"/>
              </a:ext>
            </a:extLst>
          </p:cNvPr>
          <p:cNvGrpSpPr/>
          <p:nvPr/>
        </p:nvGrpSpPr>
        <p:grpSpPr>
          <a:xfrm>
            <a:off x="4032987" y="3921012"/>
            <a:ext cx="7175920" cy="835233"/>
            <a:chOff x="1366644" y="3215434"/>
            <a:chExt cx="7175920" cy="83523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EDE107-0748-D65F-B470-9F148DC906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6644" y="3215434"/>
              <a:ext cx="393616" cy="4616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0C5C99-245C-1479-55CB-501A97CAB2D1}"/>
                </a:ext>
              </a:extLst>
            </p:cNvPr>
            <p:cNvSpPr txBox="1"/>
            <p:nvPr/>
          </p:nvSpPr>
          <p:spPr>
            <a:xfrm>
              <a:off x="1439266" y="3681335"/>
              <a:ext cx="7103298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literal string (anonymous </a:t>
              </a:r>
              <a:r>
                <a:rPr lang="en-US" i="1" dirty="0">
                  <a:solidFill>
                    <a:srgbClr val="FF0000"/>
                  </a:solidFill>
                </a:rPr>
                <a:t>variable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D08E2A-83B5-AEFA-9B2D-11D76305A196}"/>
              </a:ext>
            </a:extLst>
          </p:cNvPr>
          <p:cNvGrpSpPr/>
          <p:nvPr/>
        </p:nvGrpSpPr>
        <p:grpSpPr>
          <a:xfrm>
            <a:off x="2917744" y="5911598"/>
            <a:ext cx="3404475" cy="835233"/>
            <a:chOff x="1366644" y="3215434"/>
            <a:chExt cx="3404475" cy="83523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5FD62C-E9F8-90CD-1E36-185E3808A1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6644" y="3215434"/>
              <a:ext cx="393616" cy="4616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8A090A-1CE9-47B6-77F1-977BA48DE1FC}"/>
                </a:ext>
              </a:extLst>
            </p:cNvPr>
            <p:cNvSpPr txBox="1"/>
            <p:nvPr/>
          </p:nvSpPr>
          <p:spPr>
            <a:xfrm>
              <a:off x="1439266" y="3681335"/>
              <a:ext cx="333185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" is part of the literal string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DABFE2-F003-86EB-C3CB-8802091E8E64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195327" y="5805486"/>
            <a:ext cx="460966" cy="572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969B4-38F3-7A77-8E50-3AA5E2692A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206" y="930666"/>
            <a:ext cx="7861177" cy="58047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accent3"/>
                </a:solidFill>
              </a:rPr>
              <a:t>function protypes</a:t>
            </a:r>
            <a:r>
              <a:rPr lang="en-US" dirty="0"/>
              <a:t>, putting them into a </a:t>
            </a:r>
            <a:r>
              <a:rPr lang="en-US" dirty="0">
                <a:solidFill>
                  <a:srgbClr val="F3753F"/>
                </a:solidFill>
              </a:rPr>
              <a:t>header file</a:t>
            </a:r>
            <a:r>
              <a:rPr lang="en-US" dirty="0"/>
              <a:t>, and including the </a:t>
            </a:r>
            <a:r>
              <a:rPr lang="en-US" dirty="0">
                <a:solidFill>
                  <a:srgbClr val="0070C0"/>
                </a:solidFill>
              </a:rPr>
              <a:t>header file has the following advantages: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</a:t>
            </a:r>
            <a:r>
              <a:rPr lang="en-US" dirty="0">
                <a:solidFill>
                  <a:srgbClr val="0070C0"/>
                </a:solidFill>
              </a:rPr>
              <a:t>any order of function use </a:t>
            </a:r>
            <a:r>
              <a:rPr lang="en-US" dirty="0"/>
              <a:t>as </a:t>
            </a:r>
            <a:r>
              <a:rPr lang="en-US" dirty="0">
                <a:solidFill>
                  <a:schemeClr val="accent3"/>
                </a:solidFill>
              </a:rPr>
              <a:t>the functions are all declared </a:t>
            </a:r>
            <a:r>
              <a:rPr lang="en-US" dirty="0">
                <a:solidFill>
                  <a:srgbClr val="F3753F"/>
                </a:solidFill>
              </a:rPr>
              <a:t>from the point in the file </a:t>
            </a:r>
            <a:r>
              <a:rPr lang="en-US" dirty="0">
                <a:solidFill>
                  <a:schemeClr val="accent3"/>
                </a:solidFill>
              </a:rPr>
              <a:t>where the #include is located </a:t>
            </a:r>
            <a:r>
              <a:rPr lang="en-US" dirty="0">
                <a:solidFill>
                  <a:srgbClr val="F3753F"/>
                </a:solidFill>
              </a:rPr>
              <a:t>until the end of the file </a:t>
            </a:r>
            <a:r>
              <a:rPr lang="en-US" dirty="0"/>
              <a:t>(why we put #include at the top of the file)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the </a:t>
            </a:r>
            <a:r>
              <a:rPr lang="en-US" dirty="0">
                <a:solidFill>
                  <a:srgbClr val="7030A0"/>
                </a:solidFill>
              </a:rPr>
              <a:t>functions to be called from functions defined in a different file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Facilitates separate compilation</a:t>
            </a:r>
            <a:r>
              <a:rPr lang="en-US" dirty="0"/>
              <a:t>, as </a:t>
            </a:r>
            <a:r>
              <a:rPr lang="en-US" dirty="0">
                <a:solidFill>
                  <a:schemeClr val="accent1"/>
                </a:solidFill>
              </a:rPr>
              <a:t>refences to function definitions do not need to be resolved </a:t>
            </a:r>
            <a:r>
              <a:rPr lang="en-US" dirty="0"/>
              <a:t>until the </a:t>
            </a:r>
            <a:r>
              <a:rPr lang="en-US" dirty="0">
                <a:solidFill>
                  <a:srgbClr val="7030A0"/>
                </a:solidFill>
              </a:rPr>
              <a:t>object files are recombined by the linker</a:t>
            </a:r>
          </a:p>
          <a:p>
            <a:r>
              <a:rPr lang="en-US" dirty="0"/>
              <a:t>In the examples to the right </a:t>
            </a:r>
          </a:p>
          <a:p>
            <a:pPr lvl="1"/>
            <a:r>
              <a:rPr lang="en-US" dirty="0"/>
              <a:t>The helper function </a:t>
            </a:r>
            <a:r>
              <a:rPr lang="en-US" dirty="0" err="1"/>
              <a:t>funcA</a:t>
            </a:r>
            <a:r>
              <a:rPr lang="en-US" dirty="0"/>
              <a:t>() in </a:t>
            </a:r>
            <a:r>
              <a:rPr lang="en-US" dirty="0" err="1"/>
              <a:t>main.c</a:t>
            </a:r>
            <a:r>
              <a:rPr lang="en-US" dirty="0"/>
              <a:t>, has a function prototype in </a:t>
            </a:r>
            <a:r>
              <a:rPr lang="en-US" dirty="0" err="1"/>
              <a:t>main.h</a:t>
            </a:r>
            <a:r>
              <a:rPr lang="en-US" dirty="0"/>
              <a:t>, so </a:t>
            </a:r>
            <a:r>
              <a:rPr lang="en-US" dirty="0" err="1"/>
              <a:t>funcA</a:t>
            </a:r>
            <a:r>
              <a:rPr lang="en-US" dirty="0"/>
              <a:t>()  does not have to be defined before main() in </a:t>
            </a:r>
            <a:r>
              <a:rPr lang="en-US" dirty="0" err="1"/>
              <a:t>main.c</a:t>
            </a:r>
            <a:endParaRPr lang="en-US" dirty="0"/>
          </a:p>
          <a:p>
            <a:pPr lvl="1"/>
            <a:r>
              <a:rPr lang="en-US" dirty="0"/>
              <a:t>The function </a:t>
            </a:r>
            <a:r>
              <a:rPr lang="en-US" dirty="0" err="1"/>
              <a:t>funcB</a:t>
            </a:r>
            <a:r>
              <a:rPr lang="en-US" dirty="0"/>
              <a:t>() which is defined elsewhere, can be used by #including </a:t>
            </a:r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9637A5-E713-40EF-6BF8-A058599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779004" cy="715294"/>
          </a:xfrm>
        </p:spPr>
        <p:txBody>
          <a:bodyPr/>
          <a:lstStyle/>
          <a:p>
            <a:r>
              <a:rPr lang="en-US" dirty="0"/>
              <a:t>Recap: Benefit of Separate Declarations and Definitions</a:t>
            </a: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1D9A0947-376D-B2B6-F200-656A5DD59E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15579" y="3416889"/>
            <a:ext cx="3609087" cy="3318485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3F7FF6DE-7078-163F-5F74-B053407EA8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15578" y="207429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718AD72-B028-539F-A685-550FB5A1A3A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415578" y="73170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0201F-5AE8-9387-4ABF-898F492A752D}"/>
              </a:ext>
            </a:extLst>
          </p:cNvPr>
          <p:cNvSpPr txBox="1"/>
          <p:nvPr/>
        </p:nvSpPr>
        <p:spPr>
          <a:xfrm>
            <a:off x="11175718" y="70136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D0DAF-90CB-3257-D89B-EDFCE72E69D0}"/>
              </a:ext>
            </a:extLst>
          </p:cNvPr>
          <p:cNvSpPr txBox="1"/>
          <p:nvPr/>
        </p:nvSpPr>
        <p:spPr>
          <a:xfrm>
            <a:off x="11207557" y="20591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048B2-CD28-653E-8785-CF3C002312CA}"/>
              </a:ext>
            </a:extLst>
          </p:cNvPr>
          <p:cNvSpPr txBox="1"/>
          <p:nvPr/>
        </p:nvSpPr>
        <p:spPr>
          <a:xfrm>
            <a:off x="11200901" y="34290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AA02E-5AAD-61F2-E53F-D298F025F5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301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646" y="1163794"/>
            <a:ext cx="11422707" cy="49802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Linkage</a:t>
            </a:r>
            <a:r>
              <a:rPr lang="en-US" sz="2200" dirty="0"/>
              <a:t> determines whether an object (like a variable or a function) can be referenced </a:t>
            </a:r>
            <a:r>
              <a:rPr lang="en-US" sz="2200" dirty="0">
                <a:solidFill>
                  <a:srgbClr val="0070C0"/>
                </a:solidFill>
              </a:rPr>
              <a:t>outside the file it defined in</a:t>
            </a:r>
          </a:p>
          <a:p>
            <a:r>
              <a:rPr lang="en-US" sz="2200" dirty="0">
                <a:solidFill>
                  <a:srgbClr val="0070C0"/>
                </a:solidFill>
              </a:rPr>
              <a:t>External Linkage: </a:t>
            </a:r>
            <a:r>
              <a:rPr lang="en-US" sz="2200" dirty="0"/>
              <a:t>function and variables with external linkage can be referenced anywhere in the entire program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Global variables and functions have external linkage by </a:t>
            </a:r>
            <a:r>
              <a:rPr lang="en-US" sz="2200" b="1" dirty="0">
                <a:solidFill>
                  <a:srgbClr val="2C895B"/>
                </a:solidFill>
              </a:rPr>
              <a:t>default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Internal Linkage</a:t>
            </a:r>
            <a:r>
              <a:rPr lang="en-US" sz="2200" dirty="0"/>
              <a:t>: function and global variables with internal linkage can only be referenced in the same file</a:t>
            </a:r>
          </a:p>
          <a:p>
            <a:pPr lvl="1"/>
            <a:r>
              <a:rPr lang="en-US" sz="2200" dirty="0"/>
              <a:t>Global variables and functions can be </a:t>
            </a:r>
            <a:r>
              <a:rPr lang="en-US" sz="2200" dirty="0">
                <a:solidFill>
                  <a:schemeClr val="accent1"/>
                </a:solidFill>
              </a:rPr>
              <a:t>changed to internal linkage</a:t>
            </a:r>
            <a:r>
              <a:rPr lang="en-US" sz="2200" dirty="0"/>
              <a:t> by using the keyword </a:t>
            </a:r>
            <a:r>
              <a:rPr lang="en-US" sz="2200" dirty="0">
                <a:solidFill>
                  <a:srgbClr val="FF0000"/>
                </a:solidFill>
              </a:rPr>
              <a:t>static</a:t>
            </a:r>
          </a:p>
          <a:p>
            <a:r>
              <a:rPr lang="en-US" sz="2200" dirty="0">
                <a:solidFill>
                  <a:srgbClr val="0070C0"/>
                </a:solidFill>
              </a:rPr>
              <a:t>No Linkage across files: </a:t>
            </a:r>
            <a:r>
              <a:rPr lang="en-US" sz="2200" dirty="0">
                <a:solidFill>
                  <a:schemeClr val="tx2"/>
                </a:solidFill>
              </a:rPr>
              <a:t>function parameters, variables defined inside a function (without a keyword extern - declaration)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</p:spPr>
        <p:txBody>
          <a:bodyPr/>
          <a:lstStyle/>
          <a:p>
            <a:r>
              <a:rPr lang="en-US" dirty="0"/>
              <a:t>Linkage Example - Simplified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64380A-755C-9E4A-80C3-42E3B78F25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0506" y="4395984"/>
            <a:ext cx="10856068" cy="2364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nsolas" panose="020B0609020204030204" pitchFamily="49" charset="0"/>
              </a:rPr>
              <a:t>Use the keyword </a:t>
            </a:r>
            <a:r>
              <a:rPr lang="en-US" sz="2200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200" dirty="0">
                <a:cs typeface="Consolas" panose="020B0609020204030204" pitchFamily="49" charset="0"/>
              </a:rPr>
              <a:t> to declare a global variable, </a:t>
            </a: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not needed </a:t>
            </a:r>
            <a:r>
              <a:rPr lang="en-US" sz="2200" dirty="0">
                <a:cs typeface="Consolas" panose="020B0609020204030204" pitchFamily="49" charset="0"/>
              </a:rPr>
              <a:t>for functions</a:t>
            </a:r>
          </a:p>
          <a:p>
            <a:r>
              <a:rPr lang="en-US" sz="2200" dirty="0">
                <a:cs typeface="Consolas" panose="020B0609020204030204" pitchFamily="49" charset="0"/>
              </a:rPr>
              <a:t>Use keyword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2200" dirty="0">
                <a:cs typeface="Consolas" panose="020B0609020204030204" pitchFamily="49" charset="0"/>
              </a:rPr>
              <a:t> in front of a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global variable </a:t>
            </a:r>
            <a:r>
              <a:rPr lang="en-US" sz="2200" dirty="0">
                <a:cs typeface="Consolas" panose="020B0609020204030204" pitchFamily="49" charset="0"/>
              </a:rPr>
              <a:t>or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function</a:t>
            </a:r>
            <a:r>
              <a:rPr lang="en-US" sz="2200" dirty="0">
                <a:cs typeface="Consolas" panose="020B0609020204030204" pitchFamily="49" charset="0"/>
              </a:rPr>
              <a:t> definition makes them </a:t>
            </a: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private to the file they are defined in</a:t>
            </a:r>
          </a:p>
          <a:p>
            <a:r>
              <a:rPr lang="en-US" sz="2200" dirty="0">
                <a:cs typeface="Consolas" panose="020B0609020204030204" pitchFamily="49" charset="0"/>
              </a:rPr>
              <a:t>Two different function definitions can re-use the same name if one is internal linkage and the other is external linkage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0DF27E-1809-0342-A8D0-846372C264AC}"/>
              </a:ext>
            </a:extLst>
          </p:cNvPr>
          <p:cNvGrpSpPr/>
          <p:nvPr/>
        </p:nvGrpSpPr>
        <p:grpSpPr>
          <a:xfrm>
            <a:off x="8085165" y="1548116"/>
            <a:ext cx="3088674" cy="1459211"/>
            <a:chOff x="8175956" y="137594"/>
            <a:chExt cx="3088674" cy="1459211"/>
          </a:xfrm>
        </p:grpSpPr>
        <p:sp>
          <p:nvSpPr>
            <p:cNvPr id="4" name="Content Placeholder 1">
              <a:extLst>
                <a:ext uri="{FF2B5EF4-FFF2-40B4-BE49-F238E27FC236}">
                  <a16:creationId xmlns:a16="http://schemas.microsoft.com/office/drawing/2014/main" id="{30B5EE00-D140-BA42-9364-A8B626DE6126}"/>
                </a:ext>
              </a:extLst>
            </p:cNvPr>
            <p:cNvSpPr txBox="1">
              <a:spLocks/>
            </p:cNvSpPr>
            <p:nvPr/>
          </p:nvSpPr>
          <p:spPr>
            <a:xfrm>
              <a:off x="8175956" y="599259"/>
              <a:ext cx="3088674" cy="9975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extern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int global0;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(int);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DD057E-3326-3B4A-B3B1-D9C21C294D26}"/>
                </a:ext>
              </a:extLst>
            </p:cNvPr>
            <p:cNvSpPr txBox="1"/>
            <p:nvPr/>
          </p:nvSpPr>
          <p:spPr>
            <a:xfrm>
              <a:off x="8681793" y="137594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file </a:t>
              </a:r>
              <a:r>
                <a:rPr lang="en-US" sz="2400" dirty="0" err="1">
                  <a:solidFill>
                    <a:schemeClr val="tx2"/>
                  </a:solidFill>
                </a:rPr>
                <a:t>foo.h</a:t>
              </a:r>
              <a:endParaRPr lang="en-US" sz="2400" dirty="0">
                <a:solidFill>
                  <a:srgbClr val="2C895B"/>
                </a:solidFill>
              </a:endParaRPr>
            </a:p>
          </p:txBody>
        </p: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419290" y="617489"/>
            <a:ext cx="6867831" cy="3581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foo.h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external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 y;     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374F9-7B33-8347-A88B-B242C2D022F5}"/>
              </a:ext>
            </a:extLst>
          </p:cNvPr>
          <p:cNvSpPr txBox="1"/>
          <p:nvPr/>
        </p:nvSpPr>
        <p:spPr>
          <a:xfrm>
            <a:off x="5956307" y="61748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file </a:t>
            </a:r>
            <a:r>
              <a:rPr lang="en-US" sz="2400" dirty="0" err="1">
                <a:solidFill>
                  <a:schemeClr val="tx2"/>
                </a:solidFill>
              </a:rPr>
              <a:t>foo.c</a:t>
            </a:r>
            <a:endParaRPr lang="en-US" sz="2400" dirty="0">
              <a:solidFill>
                <a:srgbClr val="F37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965045"/>
            <a:ext cx="11331909" cy="55971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2"/>
                </a:solidFill>
                <a:cs typeface="Cambria"/>
              </a:rPr>
              <a:t>C variables have one of the following lifetimes (durations)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2400" b="1" dirty="0">
                <a:solidFill>
                  <a:srgbClr val="2C895B"/>
                </a:solidFill>
                <a:cs typeface="Cambria"/>
              </a:rPr>
              <a:t>prior to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is not implicitly initialized (value = garbage) by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executing code when entering scope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24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from point of allocation until freed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24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11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24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Storage Durations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56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Static Storage Duration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7" y="490697"/>
            <a:ext cx="5817383" cy="58529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keyword static has more than one use</a:t>
            </a:r>
          </a:p>
          <a:p>
            <a:r>
              <a:rPr lang="en-US" sz="2400" dirty="0">
                <a:solidFill>
                  <a:schemeClr val="tx2"/>
                </a:solidFill>
              </a:rPr>
              <a:t>Variables defined </a:t>
            </a:r>
            <a:r>
              <a:rPr lang="en-US" sz="2400" b="1" dirty="0">
                <a:solidFill>
                  <a:srgbClr val="0070C0"/>
                </a:solidFill>
              </a:rPr>
              <a:t>with the storage class specifier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 forced to have </a:t>
            </a:r>
            <a:r>
              <a:rPr lang="en-US" sz="2400" dirty="0">
                <a:solidFill>
                  <a:srgbClr val="F3753F"/>
                </a:solidFill>
              </a:rPr>
              <a:t>static storage duration</a:t>
            </a:r>
            <a:r>
              <a:rPr lang="en-US" sz="2400" dirty="0">
                <a:solidFill>
                  <a:schemeClr val="tx2"/>
                </a:solidFill>
              </a:rPr>
              <a:t> including variables with block scope</a:t>
            </a:r>
          </a:p>
          <a:p>
            <a:r>
              <a:rPr lang="en-US" sz="2600" dirty="0">
                <a:solidFill>
                  <a:srgbClr val="0070C0"/>
                </a:solidFill>
              </a:rPr>
              <a:t>Global variables </a:t>
            </a:r>
            <a:r>
              <a:rPr lang="en-US" sz="2600" b="1" dirty="0">
                <a:solidFill>
                  <a:srgbClr val="7030A0"/>
                </a:solidFill>
              </a:rPr>
              <a:t>without the storage class specifier</a:t>
            </a:r>
            <a:r>
              <a:rPr lang="en-US" sz="2600" dirty="0">
                <a:solidFill>
                  <a:srgbClr val="7030A0"/>
                </a:solidFill>
              </a:rPr>
              <a:t> </a:t>
            </a:r>
            <a:r>
              <a:rPr lang="en-US" sz="26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>
                <a:solidFill>
                  <a:schemeClr val="tx2"/>
                </a:solidFill>
              </a:rPr>
              <a:t>also </a:t>
            </a:r>
            <a:r>
              <a:rPr lang="en-US" sz="2600" dirty="0">
                <a:solidFill>
                  <a:srgbClr val="F3753F"/>
                </a:solidFill>
              </a:rPr>
              <a:t>have static storage duration</a:t>
            </a:r>
          </a:p>
          <a:p>
            <a:r>
              <a:rPr lang="en-US" sz="2400" dirty="0"/>
              <a:t>All variables with </a:t>
            </a:r>
            <a:r>
              <a:rPr lang="en-US" sz="2400" dirty="0">
                <a:solidFill>
                  <a:srgbClr val="FF0000"/>
                </a:solidFill>
              </a:rPr>
              <a:t>static storage duration are allocated space and initialized before execution starts </a:t>
            </a:r>
            <a:r>
              <a:rPr lang="en-US" sz="2400" dirty="0"/>
              <a:t>(default is 0)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7613958" y="5161380"/>
            <a:ext cx="1846079" cy="1454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 ./</a:t>
            </a:r>
            <a:r>
              <a:rPr lang="en-US" sz="2400" dirty="0" err="1"/>
              <a:t>a.out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6189343" y="66900"/>
            <a:ext cx="588847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unused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//global static storage duration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s=0;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//static storage duration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5;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 - </a:t>
            </a:r>
            <a:r>
              <a:rPr lang="en-US" dirty="0">
                <a:solidFill>
                  <a:srgbClr val="2C895B"/>
                </a:solidFill>
              </a:rPr>
              <a:t>Defaults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360" y="613470"/>
            <a:ext cx="8459392" cy="57255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400" dirty="0">
                <a:solidFill>
                  <a:srgbClr val="2C895B"/>
                </a:solidFill>
              </a:rPr>
              <a:t>Read/write </a:t>
            </a:r>
            <a:r>
              <a:rPr lang="en-US" altLang="en-US" sz="2400" dirty="0">
                <a:solidFill>
                  <a:schemeClr val="tx2"/>
                </a:solidFill>
              </a:rPr>
              <a:t>functions </a:t>
            </a:r>
            <a:r>
              <a:rPr lang="en-US" altLang="en-US" sz="2400" i="1" dirty="0">
                <a:solidFill>
                  <a:srgbClr val="0070C0"/>
                </a:solidFill>
              </a:rPr>
              <a:t>advance</a:t>
            </a:r>
            <a:r>
              <a:rPr lang="en-US" altLang="en-US" sz="2400" dirty="0">
                <a:solidFill>
                  <a:srgbClr val="0070C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altLang="en-US" sz="2400" dirty="0"/>
              <a:t> </a:t>
            </a:r>
            <a:r>
              <a:rPr lang="en-US" altLang="en-US" sz="24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2400" dirty="0">
                <a:solidFill>
                  <a:srgbClr val="2C895B"/>
                </a:solidFill>
              </a:rPr>
              <a:t>from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TOF </a:t>
            </a:r>
            <a:r>
              <a:rPr lang="en-US" altLang="en-US" sz="2400" dirty="0">
                <a:solidFill>
                  <a:srgbClr val="2C895B"/>
                </a:solidFill>
              </a:rPr>
              <a:t>towards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EOF </a:t>
            </a:r>
            <a:r>
              <a:rPr lang="en-US" altLang="en-US" sz="2400" dirty="0">
                <a:solidFill>
                  <a:srgbClr val="FF0000"/>
                </a:solidFill>
              </a:rPr>
              <a:t>on each I/O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Moves towards EOF by number of bytes read/written</a:t>
            </a:r>
          </a:p>
          <a:p>
            <a:r>
              <a:rPr lang="en-US" altLang="en-US" sz="2400" dirty="0">
                <a:solidFill>
                  <a:schemeClr val="accent1"/>
                </a:solidFill>
              </a:rPr>
              <a:t>S</a:t>
            </a:r>
            <a:r>
              <a:rPr lang="en-US" altLang="en-US" sz="2400" dirty="0">
                <a:solidFill>
                  <a:srgbClr val="0070C0"/>
                </a:solidFill>
              </a:rPr>
              <a:t>equential I/O </a:t>
            </a:r>
            <a:r>
              <a:rPr lang="en-US" altLang="en-US" sz="2400" dirty="0">
                <a:solidFill>
                  <a:schemeClr val="tx2"/>
                </a:solidFill>
              </a:rPr>
              <a:t>(sequential read &amp; sequential write)</a:t>
            </a:r>
          </a:p>
          <a:p>
            <a:pPr lvl="1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READ: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2400" dirty="0">
                <a:solidFill>
                  <a:srgbClr val="0070C0"/>
                </a:solidFill>
              </a:rPr>
              <a:t>function return value of EOF 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EOF is </a:t>
            </a:r>
            <a:r>
              <a:rPr lang="en-US" altLang="en-US" sz="2400" b="1" dirty="0">
                <a:solidFill>
                  <a:srgbClr val="FF0000"/>
                </a:solidFill>
              </a:rPr>
              <a:t>NOT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2400" dirty="0">
                <a:solidFill>
                  <a:srgbClr val="0070C0"/>
                </a:solidFill>
              </a:rPr>
              <a:t>, but a condition on the stream</a:t>
            </a:r>
          </a:p>
          <a:p>
            <a:pPr lvl="2"/>
            <a:r>
              <a:rPr lang="en-US" altLang="en-US" sz="24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2400" dirty="0"/>
              <a:t>no more data is available to be read</a:t>
            </a: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EOF is usually a #define EOF -1 macro located in the file </a:t>
            </a:r>
            <a:r>
              <a:rPr lang="en-US" altLang="en-US" sz="2400" dirty="0" err="1">
                <a:solidFill>
                  <a:srgbClr val="0070C0"/>
                </a:solidFill>
              </a:rPr>
              <a:t>stdio.h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1"/>
            <a:r>
              <a:rPr lang="en-US" altLang="en-US" sz="2400" dirty="0">
                <a:solidFill>
                  <a:schemeClr val="tx2"/>
                </a:solidFill>
              </a:rPr>
              <a:t>WRITE: specified count of bytes at the file pointer</a:t>
            </a:r>
          </a:p>
          <a:p>
            <a:pPr lvl="2"/>
            <a:r>
              <a:rPr lang="en-US" altLang="en-US" sz="2200" dirty="0">
                <a:solidFill>
                  <a:schemeClr val="tx2"/>
                </a:solidFill>
              </a:rPr>
              <a:t>When file pointer is positioned </a:t>
            </a:r>
            <a:r>
              <a:rPr lang="en-US" altLang="en-US" sz="2200" dirty="0">
                <a:solidFill>
                  <a:srgbClr val="2C895B"/>
                </a:solidFill>
              </a:rPr>
              <a:t>after the last byte </a:t>
            </a:r>
            <a:r>
              <a:rPr lang="en-US" altLang="en-US" sz="2200" i="1" dirty="0">
                <a:solidFill>
                  <a:srgbClr val="0070C0"/>
                </a:solidFill>
              </a:rPr>
              <a:t>extends the length </a:t>
            </a:r>
            <a:r>
              <a:rPr lang="en-US" altLang="en-US" sz="2200" dirty="0">
                <a:solidFill>
                  <a:schemeClr val="tx2"/>
                </a:solidFill>
              </a:rPr>
              <a:t>of the file (increases file length)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05" y="155860"/>
            <a:ext cx="11135062" cy="390520"/>
          </a:xfrm>
        </p:spPr>
        <p:txBody>
          <a:bodyPr/>
          <a:lstStyle/>
          <a:p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Under the Hood:  </a:t>
            </a:r>
            <a:r>
              <a:rPr lang="en-US" sz="2800" dirty="0" err="1"/>
              <a:t>stdio</a:t>
            </a:r>
            <a:r>
              <a:rPr lang="en-US" sz="2800" dirty="0"/>
              <a:t> File I/O – File Position Pointer </a:t>
            </a:r>
            <a:r>
              <a:rPr lang="en-US" sz="2800" dirty="0">
                <a:solidFill>
                  <a:srgbClr val="FF0000"/>
                </a:solidFill>
              </a:rPr>
              <a:t>On Files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7534" y="689202"/>
            <a:ext cx="11326723" cy="59861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Canvas and Piazza are the primary interfaces for this class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All material, quizzes, assignments, etc., can be found </a:t>
            </a:r>
            <a:r>
              <a:rPr lang="en-US" sz="2400" b="1" dirty="0">
                <a:solidFill>
                  <a:srgbClr val="2C895B"/>
                </a:solidFill>
              </a:rPr>
              <a:t>on canvas</a:t>
            </a:r>
          </a:p>
          <a:p>
            <a:pPr lvl="1"/>
            <a:r>
              <a:rPr lang="en-US" sz="2400" b="1" dirty="0">
                <a:solidFill>
                  <a:srgbClr val="2C895B"/>
                </a:solidFill>
              </a:rPr>
              <a:t>Piazza for Q/A and announcements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Send me </a:t>
            </a:r>
            <a:r>
              <a:rPr lang="en-US" sz="2200" dirty="0">
                <a:solidFill>
                  <a:schemeClr val="accent1"/>
                </a:solidFill>
              </a:rPr>
              <a:t>email</a:t>
            </a:r>
            <a:r>
              <a:rPr lang="en-US" sz="2200" dirty="0">
                <a:solidFill>
                  <a:schemeClr val="tx2"/>
                </a:solidFill>
              </a:rPr>
              <a:t> for personal matters (Illness, family emergencies </a:t>
            </a:r>
            <a:r>
              <a:rPr lang="en-US" sz="2200" dirty="0" err="1">
                <a:solidFill>
                  <a:schemeClr val="tx2"/>
                </a:solidFill>
              </a:rPr>
              <a:t>etc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Public posts for general general questions on PA's and lectures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Private posts if you are not sure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DO NOT POST YOUR ASSIGNMENTS ON Piazza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Lecture Support Materials</a:t>
            </a:r>
          </a:p>
          <a:p>
            <a:pPr lvl="1"/>
            <a:r>
              <a:rPr lang="en-US" sz="2400" dirty="0"/>
              <a:t>Slides are available in </a:t>
            </a:r>
            <a:r>
              <a:rPr lang="en-US" sz="2400" dirty="0">
                <a:solidFill>
                  <a:srgbClr val="2C895B"/>
                </a:solidFill>
              </a:rPr>
              <a:t>pptx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pdf</a:t>
            </a:r>
            <a:r>
              <a:rPr lang="en-US" sz="2400" dirty="0"/>
              <a:t> format on canvas and I am trying </a:t>
            </a:r>
            <a:r>
              <a:rPr lang="en-US" sz="2400" dirty="0" err="1"/>
              <a:t>github</a:t>
            </a: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/cse30-fa22/Muller_CSE30_Lecture_Slides.git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Each slide set covers about 1 week (or so) of lectures</a:t>
            </a:r>
            <a:endParaRPr lang="en-US" sz="2400" dirty="0"/>
          </a:p>
          <a:p>
            <a:pPr lvl="1"/>
            <a:r>
              <a:rPr lang="en-US" sz="2400" dirty="0"/>
              <a:t>Slides </a:t>
            </a:r>
            <a:r>
              <a:rPr lang="en-US" sz="2400" b="1" dirty="0">
                <a:solidFill>
                  <a:srgbClr val="0070C0"/>
                </a:solidFill>
              </a:rPr>
              <a:t>are updated constantly </a:t>
            </a:r>
            <a:r>
              <a:rPr lang="en-US" sz="2400" dirty="0"/>
              <a:t>to correct errors and to improve content </a:t>
            </a:r>
          </a:p>
          <a:p>
            <a:pPr lvl="2"/>
            <a:r>
              <a:rPr lang="en-US" sz="2400" dirty="0"/>
              <a:t>Version is at the upper left on the title slide</a:t>
            </a:r>
          </a:p>
          <a:p>
            <a:pPr lvl="2"/>
            <a:r>
              <a:rPr lang="en-US" sz="2400" dirty="0"/>
              <a:t>Please </a:t>
            </a:r>
            <a:r>
              <a:rPr lang="en-US" sz="2400" dirty="0">
                <a:solidFill>
                  <a:srgbClr val="2C895B"/>
                </a:solidFill>
              </a:rPr>
              <a:t>check you have the current version the morning before lecture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6457" y="2624254"/>
            <a:ext cx="11551321" cy="404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How can you have an </a:t>
            </a:r>
            <a:r>
              <a:rPr lang="en-US" sz="2400" dirty="0">
                <a:solidFill>
                  <a:srgbClr val="FF0000"/>
                </a:solidFill>
              </a:rPr>
              <a:t>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with a keyboard?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Streams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were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designed</a:t>
            </a:r>
            <a:r>
              <a:rPr lang="en-US" sz="2400" dirty="0">
                <a:solidFill>
                  <a:srgbClr val="0070C0"/>
                </a:solidFill>
              </a:rPr>
              <a:t> to work primarily on </a:t>
            </a:r>
            <a:r>
              <a:rPr lang="en-US" sz="2400" b="1" dirty="0">
                <a:solidFill>
                  <a:srgbClr val="0070C0"/>
                </a:solidFill>
              </a:rPr>
              <a:t>files</a:t>
            </a:r>
            <a:endParaRPr lang="en-US" sz="2400" b="1" dirty="0"/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400" dirty="0">
                <a:solidFill>
                  <a:srgbClr val="0070C0"/>
                </a:solidFill>
              </a:rPr>
              <a:t>keyboard devices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semantics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file operations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400" i="1" dirty="0">
                <a:solidFill>
                  <a:srgbClr val="0070C0"/>
                </a:solidFill>
              </a:rPr>
              <a:t>“simulated”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Example: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when a program (or a shell) is </a:t>
            </a:r>
            <a:r>
              <a:rPr lang="en-US" altLang="en-US" sz="24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waiting for input (it is waiting for you to type a line):</a:t>
            </a:r>
          </a:p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altLang="en-US" sz="2400" dirty="0">
                <a:solidFill>
                  <a:srgbClr val="FF0000"/>
                </a:solidFill>
              </a:rPr>
              <a:t>set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an </a:t>
            </a:r>
            <a:r>
              <a:rPr lang="en-US" altLang="en-US" sz="24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400" dirty="0">
                <a:solidFill>
                  <a:srgbClr val="2C895B"/>
                </a:solidFill>
              </a:rPr>
              <a:t>type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  <a:r>
              <a:rPr lang="en-US" altLang="en-US" sz="2400" i="1" dirty="0">
                <a:solidFill>
                  <a:srgbClr val="0070C0"/>
                </a:solidFill>
              </a:rPr>
              <a:t>two key combination (at same time), </a:t>
            </a:r>
            <a:r>
              <a:rPr lang="en-US" altLang="en-US" sz="2400" b="1" dirty="0">
                <a:solidFill>
                  <a:srgbClr val="0070C0"/>
                </a:solidFill>
              </a:rPr>
              <a:t>followed by a return/enter:</a:t>
            </a:r>
          </a:p>
          <a:p>
            <a:pPr marL="354012" lvl="1" indent="0">
              <a:buNone/>
            </a:pPr>
            <a:r>
              <a:rPr lang="en-US" altLang="en-US" sz="2200" b="1" dirty="0">
                <a:solidFill>
                  <a:srgbClr val="0070C0"/>
                </a:solidFill>
              </a:rPr>
              <a:t>	</a:t>
            </a:r>
            <a:r>
              <a:rPr lang="en-US" alt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b="1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altLang="en-US" sz="22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     </a:t>
            </a:r>
            <a:r>
              <a:rPr lang="en-US" alt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(often shown in slides etc. as ^d)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 the Hood</a:t>
            </a:r>
            <a:r>
              <a:rPr lang="en-US" dirty="0"/>
              <a:t>: </a:t>
            </a:r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3814" r="2606" b="64675"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54" y="2199380"/>
            <a:ext cx="11277071" cy="44571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*file, const char 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400" dirty="0">
                <a:solidFill>
                  <a:srgbClr val="7030A0"/>
                </a:solidFill>
              </a:rPr>
              <a:t>stdin, </a:t>
            </a:r>
            <a:r>
              <a:rPr lang="en-US" sz="2400" dirty="0" err="1">
                <a:solidFill>
                  <a:srgbClr val="7030A0"/>
                </a:solidFill>
              </a:rPr>
              <a:t>stdout</a:t>
            </a:r>
            <a:r>
              <a:rPr lang="en-US" sz="2400" dirty="0">
                <a:solidFill>
                  <a:srgbClr val="7030A0"/>
                </a:solidFill>
              </a:rPr>
              <a:t>, stderr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the output specifications enclosed in a “string”</a:t>
            </a:r>
          </a:p>
          <a:p>
            <a:pPr lvl="1"/>
            <a:r>
              <a:rPr lang="en-US" sz="2400" dirty="0"/>
              <a:t>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See</a:t>
            </a:r>
            <a:r>
              <a:rPr lang="en-US" sz="2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for more information on the </a:t>
            </a:r>
            <a:r>
              <a:rPr lang="en-US" sz="26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906928"/>
              </p:ext>
            </p:extLst>
          </p:nvPr>
        </p:nvGraphicFramePr>
        <p:xfrm>
          <a:off x="114212" y="676492"/>
          <a:ext cx="11844866" cy="1463040"/>
        </p:xfrm>
        <a:graphic>
          <a:graphicData uri="http://schemas.openxmlformats.org/drawingml/2006/table">
            <a:tbl>
              <a:tblPr/>
              <a:tblGrid>
                <a:gridCol w="3694729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150137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424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Begin with the </a:t>
            </a:r>
            <a:r>
              <a:rPr lang="en-US" sz="2000" b="1" dirty="0">
                <a:solidFill>
                  <a:schemeClr val="accent1"/>
                </a:solidFill>
              </a:rPr>
              <a:t>%</a:t>
            </a:r>
            <a:r>
              <a:rPr lang="en-US" sz="2000" b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Describe a value to be filled in (from a variable or expression argument) during printing 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%f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variables; the default precision is 6 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 from the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would look like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2285675" y="3695375"/>
            <a:ext cx="5493549" cy="1453593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x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43.2892;</a:t>
            </a:r>
          </a:p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908469" y="5808506"/>
            <a:ext cx="3187531" cy="386862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43.289200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API declarations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248432"/>
              </p:ext>
            </p:extLst>
          </p:nvPr>
        </p:nvGraphicFramePr>
        <p:xfrm>
          <a:off x="288472" y="586219"/>
          <a:ext cx="11615056" cy="1737360"/>
        </p:xfrm>
        <a:graphic>
          <a:graphicData uri="http://schemas.openxmlformats.org/drawingml/2006/table">
            <a:tbl>
              <a:tblPr/>
              <a:tblGrid>
                <a:gridCol w="362304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7992011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03" y="499623"/>
            <a:ext cx="10515600" cy="555661"/>
          </a:xfrm>
        </p:spPr>
        <p:txBody>
          <a:bodyPr/>
          <a:lstStyle/>
          <a:p>
            <a:r>
              <a:rPr lang="en-US" dirty="0"/>
              <a:t>Simple Character I/O – Using STDIO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Make sure you use int variables here!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1303" y="114761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urier New" panose="02070309020205020404" pitchFamily="49" charset="0"/>
              </a:rPr>
              <a:t>// echo stdin to </a:t>
            </a:r>
            <a:r>
              <a:rPr lang="en-US" altLang="en-US" sz="1800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endParaRPr lang="en-US" altLang="en-US" sz="1800" i="1" dirty="0">
              <a:solidFill>
                <a:srgbClr val="2C895B"/>
              </a:solidFill>
              <a:latin typeface="Courier New" panose="020703090202050204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34228" y="1154949"/>
            <a:ext cx="2186666" cy="222516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813846" y="1217846"/>
            <a:ext cx="3527496" cy="2642720"/>
            <a:chOff x="9314074" y="2075702"/>
            <a:chExt cx="3527496" cy="2642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314074" y="2075702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9826845" y="2999032"/>
              <a:ext cx="1250977" cy="171939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62892" y="443810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143914" y="1594188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EA0617-28EA-DE46-9A76-4A2A9372D7E9}"/>
              </a:ext>
            </a:extLst>
          </p:cNvPr>
          <p:cNvGrpSpPr/>
          <p:nvPr/>
        </p:nvGrpSpPr>
        <p:grpSpPr>
          <a:xfrm>
            <a:off x="1620714" y="2612120"/>
            <a:ext cx="2483500" cy="923330"/>
            <a:chOff x="828927" y="3622062"/>
            <a:chExt cx="2483500" cy="9233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A2A71A-56AC-D140-B409-453A10F746E7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828927" y="4083727"/>
              <a:ext cx="342178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9C8997-89DB-F94B-9A61-87E8BC40E86A}"/>
                </a:ext>
              </a:extLst>
            </p:cNvPr>
            <p:cNvSpPr txBox="1"/>
            <p:nvPr/>
          </p:nvSpPr>
          <p:spPr>
            <a:xfrm>
              <a:off x="1171105" y="3622062"/>
              <a:ext cx="214132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 an int?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Returns char in an int or EOF (-1)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412" y="1792040"/>
            <a:ext cx="11856407" cy="30388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Enumerated type</a:t>
            </a:r>
            <a:r>
              <a:rPr lang="en-US" sz="2400" dirty="0"/>
              <a:t>: is a </a:t>
            </a:r>
            <a:r>
              <a:rPr lang="en-US" sz="2400" i="1" dirty="0">
                <a:solidFill>
                  <a:srgbClr val="0070C0"/>
                </a:solidFill>
              </a:rPr>
              <a:t>user defined type </a:t>
            </a:r>
            <a:r>
              <a:rPr lang="en-US" sz="2400" dirty="0"/>
              <a:t>whose </a:t>
            </a:r>
            <a:r>
              <a:rPr lang="en-US" sz="2400" dirty="0">
                <a:solidFill>
                  <a:srgbClr val="0070C0"/>
                </a:solidFill>
              </a:rPr>
              <a:t>all possible values </a:t>
            </a:r>
            <a:r>
              <a:rPr lang="en-US" sz="2400" dirty="0"/>
              <a:t>(typically a small list) are listed by the programmer in the </a:t>
            </a:r>
            <a:r>
              <a:rPr lang="en-US" sz="2400" dirty="0">
                <a:solidFill>
                  <a:srgbClr val="2C895B"/>
                </a:solidFill>
              </a:rPr>
              <a:t>enumeration list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Enumeration tag</a:t>
            </a:r>
            <a:r>
              <a:rPr lang="en-US" sz="2400" dirty="0">
                <a:solidFill>
                  <a:schemeClr val="accent5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identifies the specific enumeration type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new type is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tag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Enumeration list</a:t>
            </a:r>
            <a:r>
              <a:rPr lang="en-US" sz="2400" dirty="0">
                <a:solidFill>
                  <a:srgbClr val="2C895B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lists one or more 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enumeration identifier names</a:t>
            </a:r>
            <a:r>
              <a:rPr lang="en-US" sz="2400" dirty="0">
                <a:solidFill>
                  <a:schemeClr val="tx2"/>
                </a:solidFill>
              </a:rPr>
              <a:t> for each of the possible values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– Use to Specify DFA States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884A3D-9722-F944-97D6-988157762BB2}"/>
              </a:ext>
            </a:extLst>
          </p:cNvPr>
          <p:cNvSpPr/>
          <p:nvPr/>
        </p:nvSpPr>
        <p:spPr bwMode="auto">
          <a:xfrm>
            <a:off x="293684" y="663201"/>
            <a:ext cx="11331909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{enum_0, enum_1, …,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enum_n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  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just the type</a:t>
            </a:r>
          </a:p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var;					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variable instance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DAFDF0-65AF-314F-86EC-BA58D8D1C238}"/>
              </a:ext>
            </a:extLst>
          </p:cNvPr>
          <p:cNvSpPr/>
          <p:nvPr/>
        </p:nvSpPr>
        <p:spPr bwMode="auto">
          <a:xfrm>
            <a:off x="221412" y="5217016"/>
            <a:ext cx="9442352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{CLUBS, DIAMOND, HEARTS, SPADES};  // user defined type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5B8C9-1D96-A548-AC4D-74A1F259CE2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DB7E0F-9873-0167-5707-4D5851E52753}"/>
              </a:ext>
            </a:extLst>
          </p:cNvPr>
          <p:cNvSpPr/>
          <p:nvPr/>
        </p:nvSpPr>
        <p:spPr bwMode="auto">
          <a:xfrm>
            <a:off x="221412" y="5956399"/>
            <a:ext cx="9442353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HEARTS;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card defined &amp; initialized to HEARTS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9E8CB-D273-AC21-4F9A-DA692D834645}"/>
              </a:ext>
            </a:extLst>
          </p:cNvPr>
          <p:cNvSpPr txBox="1"/>
          <p:nvPr/>
        </p:nvSpPr>
        <p:spPr>
          <a:xfrm>
            <a:off x="9804955" y="524773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.h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71844-34E2-4C0E-E498-F69E100973AC}"/>
              </a:ext>
            </a:extLst>
          </p:cNvPr>
          <p:cNvSpPr txBox="1"/>
          <p:nvPr/>
        </p:nvSpPr>
        <p:spPr>
          <a:xfrm>
            <a:off x="9804956" y="597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.c file</a:t>
            </a:r>
          </a:p>
        </p:txBody>
      </p:sp>
    </p:spTree>
    <p:extLst>
      <p:ext uri="{BB962C8B-B14F-4D97-AF65-F5344CB8AC3E}">
        <p14:creationId xmlns:p14="http://schemas.microsoft.com/office/powerpoint/2010/main" val="317400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 animBg="1"/>
      <p:bldP spid="6" grpId="0"/>
      <p:bldP spid="5" grpId="0" animBg="1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6376" y="1153628"/>
            <a:ext cx="11659247" cy="26607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F3753F"/>
                </a:solidFill>
              </a:rPr>
              <a:t>Enumeration identifiers </a:t>
            </a:r>
            <a:r>
              <a:rPr lang="en-US" sz="2400" dirty="0"/>
              <a:t>are really </a:t>
            </a:r>
            <a:r>
              <a:rPr lang="en-US" sz="2400" dirty="0">
                <a:solidFill>
                  <a:srgbClr val="0070C0"/>
                </a:solidFill>
              </a:rPr>
              <a:t>integer constants </a:t>
            </a:r>
            <a:r>
              <a:rPr lang="en-US" sz="2400" dirty="0"/>
              <a:t>and can be used as such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Default: </a:t>
            </a:r>
            <a:r>
              <a:rPr lang="en-US" sz="2400" dirty="0"/>
              <a:t>compiler assigns a sequential integer value to each name, starting with 0 and incrementing from there 0, 1, 2, 3, …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Over-ride</a:t>
            </a:r>
            <a:r>
              <a:rPr lang="en-US" sz="2400" dirty="0">
                <a:solidFill>
                  <a:srgbClr val="0070C0"/>
                </a:solidFill>
              </a:rPr>
              <a:t> the default value</a:t>
            </a:r>
            <a:r>
              <a:rPr lang="en-US" sz="2400" dirty="0"/>
              <a:t> by specifying a </a:t>
            </a:r>
            <a:r>
              <a:rPr lang="en-US" sz="2400" dirty="0">
                <a:solidFill>
                  <a:srgbClr val="2C895B"/>
                </a:solidFill>
              </a:rPr>
              <a:t>unique integer value </a:t>
            </a:r>
            <a:r>
              <a:rPr lang="en-US" sz="2400" dirty="0"/>
              <a:t>for each </a:t>
            </a:r>
            <a:r>
              <a:rPr lang="en-US" sz="2400" dirty="0">
                <a:solidFill>
                  <a:srgbClr val="F3753F"/>
                </a:solidFill>
              </a:rPr>
              <a:t>enumeration name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BE98F23-FCFC-0B46-AC89-466639083F92}"/>
              </a:ext>
            </a:extLst>
          </p:cNvPr>
          <p:cNvSpPr/>
          <p:nvPr/>
        </p:nvSpPr>
        <p:spPr bwMode="auto">
          <a:xfrm>
            <a:off x="266376" y="4218441"/>
            <a:ext cx="8553577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{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NORTH=0, EAST=90, SOUTH=180, WEST=270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01992-A740-9940-8C88-C9E3C98EF9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87BA3A-3E36-D8F0-4621-BB9004876D60}"/>
              </a:ext>
            </a:extLst>
          </p:cNvPr>
          <p:cNvSpPr/>
          <p:nvPr/>
        </p:nvSpPr>
        <p:spPr bwMode="auto">
          <a:xfrm>
            <a:off x="266376" y="4829719"/>
            <a:ext cx="11184408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WEST;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defined &amp; initialized to WEST </a:t>
            </a:r>
            <a:endParaRPr lang="en-US" sz="2200" b="1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773CC-5D2C-E17C-63CA-7FA13986F0EB}"/>
              </a:ext>
            </a:extLst>
          </p:cNvPr>
          <p:cNvSpPr txBox="1"/>
          <p:nvPr/>
        </p:nvSpPr>
        <p:spPr>
          <a:xfrm>
            <a:off x="8819953" y="4287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.h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CA487-3F1E-EF5D-6448-E391F484765C}"/>
              </a:ext>
            </a:extLst>
          </p:cNvPr>
          <p:cNvSpPr txBox="1"/>
          <p:nvPr/>
        </p:nvSpPr>
        <p:spPr>
          <a:xfrm>
            <a:off x="11450784" y="48667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.c file</a:t>
            </a:r>
          </a:p>
        </p:txBody>
      </p:sp>
    </p:spTree>
    <p:extLst>
      <p:ext uri="{BB962C8B-B14F-4D97-AF65-F5344CB8AC3E}">
        <p14:creationId xmlns:p14="http://schemas.microsoft.com/office/powerpoint/2010/main" val="11304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8" grpId="0"/>
      <p:bldP spid="11" grpId="0" animBg="1"/>
      <p:bldP spid="12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003445" cy="478519"/>
          </a:xfrm>
        </p:spPr>
        <p:txBody>
          <a:bodyPr/>
          <a:lstStyle/>
          <a:p>
            <a:r>
              <a:rPr lang="en-US" dirty="0"/>
              <a:t>Example: Programming a Deterministic Finite Automaton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3EC2D-A2AD-2A28-9A10-7ACAE5FB22D0}"/>
              </a:ext>
            </a:extLst>
          </p:cNvPr>
          <p:cNvGrpSpPr/>
          <p:nvPr/>
        </p:nvGrpSpPr>
        <p:grpSpPr>
          <a:xfrm>
            <a:off x="2536087" y="4234635"/>
            <a:ext cx="6847611" cy="2384809"/>
            <a:chOff x="2536087" y="4234635"/>
            <a:chExt cx="6847611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3050261" y="5401880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5024853" y="5403663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6998230" y="5409497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5693197" y="4898572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6166988" y="544922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2053" y="5805391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3234949" y="4994986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2536087" y="4660317"/>
              <a:ext cx="1863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other / </a:t>
              </a:r>
              <a:r>
                <a:rPr lang="en-US" sz="1400" dirty="0" err="1">
                  <a:solidFill>
                    <a:schemeClr val="accent1"/>
                  </a:solidFill>
                </a:rPr>
                <a:t>putchar</a:t>
              </a:r>
              <a:r>
                <a:rPr lang="en-US" sz="1400" dirty="0">
                  <a:solidFill>
                    <a:schemeClr val="accent1"/>
                  </a:solidFill>
                </a:rPr>
                <a:t>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4086998" y="5465256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3904370" y="5805391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04" y="5806903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4290991" y="495716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EOF/No error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6253924" y="628089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4907205" y="4234635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806439" y="4547833"/>
              <a:ext cx="1100766" cy="101492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1F41DD-985B-7A43-AD6D-BEBFB01D0645}"/>
                </a:ext>
              </a:extLst>
            </p:cNvPr>
            <p:cNvSpPr txBox="1"/>
            <p:nvPr/>
          </p:nvSpPr>
          <p:spPr>
            <a:xfrm>
              <a:off x="6800940" y="4284311"/>
              <a:ext cx="25827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Will not need as a state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2BEF33-3FA8-4446-91FA-D62B982B74D0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5989173" y="4468977"/>
              <a:ext cx="811767" cy="35719"/>
            </a:xfrm>
            <a:prstGeom prst="straightConnector1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3550000" y="5019406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4039577" y="6025594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5170795" y="6038871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5451908" y="4861031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5437379" y="4981438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5984804" y="4647257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6614383" y="4925110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497305" y="585066"/>
            <a:ext cx="11553797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this DFA example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everything in "strings" from output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Case: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Inside a string, a \ is an escape sequence, ignore the next char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Allows you to put an " in a string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53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9146" y="3401649"/>
            <a:ext cx="6001847" cy="33701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Use </a:t>
            </a:r>
            <a:r>
              <a:rPr lang="en-US" sz="2000" dirty="0" err="1"/>
              <a:t>enum</a:t>
            </a:r>
            <a:r>
              <a:rPr lang="en-US" sz="2000" dirty="0"/>
              <a:t> to define the states</a:t>
            </a:r>
          </a:p>
          <a:p>
            <a:pPr lvl="1"/>
            <a:endParaRPr lang="en-US" sz="1800" dirty="0"/>
          </a:p>
          <a:p>
            <a:r>
              <a:rPr lang="en-US" sz="1800" b="1" dirty="0">
                <a:solidFill>
                  <a:srgbClr val="2C895B"/>
                </a:solidFill>
              </a:rPr>
              <a:t>Declare</a:t>
            </a:r>
            <a:r>
              <a:rPr lang="en-US" sz="1800" dirty="0"/>
              <a:t> a </a:t>
            </a:r>
            <a:r>
              <a:rPr lang="en-US" sz="1800" dirty="0">
                <a:solidFill>
                  <a:schemeClr val="accent1"/>
                </a:solidFill>
              </a:rPr>
              <a:t>set of functions </a:t>
            </a:r>
            <a:r>
              <a:rPr lang="en-US" sz="1800" dirty="0"/>
              <a:t>for </a:t>
            </a:r>
            <a:r>
              <a:rPr lang="en-US" sz="1800" dirty="0">
                <a:solidFill>
                  <a:schemeClr val="accent1"/>
                </a:solidFill>
              </a:rPr>
              <a:t>each state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000" dirty="0"/>
              <a:t>Each function implements the </a:t>
            </a:r>
            <a:r>
              <a:rPr lang="en-US" sz="2000" dirty="0">
                <a:solidFill>
                  <a:srgbClr val="0070C0"/>
                </a:solidFill>
              </a:rPr>
              <a:t>outbound arcs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returns the next state </a:t>
            </a:r>
            <a:r>
              <a:rPr lang="en-US" sz="2000" dirty="0">
                <a:solidFill>
                  <a:srgbClr val="2C895B"/>
                </a:solidFill>
              </a:rPr>
              <a:t>based on the next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performs actions associated with arc taken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8519"/>
          </a:xfrm>
        </p:spPr>
        <p:txBody>
          <a:bodyPr/>
          <a:lstStyle/>
          <a:p>
            <a:r>
              <a:rPr lang="en-US" dirty="0"/>
              <a:t>Programming a Deterministic Finite Automaton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24BD7-B7D0-3B4E-88D9-7744F046DD95}"/>
              </a:ext>
            </a:extLst>
          </p:cNvPr>
          <p:cNvSpPr txBox="1"/>
          <p:nvPr/>
        </p:nvSpPr>
        <p:spPr>
          <a:xfrm>
            <a:off x="776701" y="3944749"/>
            <a:ext cx="433644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5CE57-D72E-6345-A00E-E16DA4DA17E0}"/>
              </a:ext>
            </a:extLst>
          </p:cNvPr>
          <p:cNvSpPr/>
          <p:nvPr/>
        </p:nvSpPr>
        <p:spPr>
          <a:xfrm>
            <a:off x="3228538" y="1710099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889B6D-B7BB-304B-BC73-E011A241C6C2}"/>
              </a:ext>
            </a:extLst>
          </p:cNvPr>
          <p:cNvSpPr/>
          <p:nvPr/>
        </p:nvSpPr>
        <p:spPr>
          <a:xfrm>
            <a:off x="5203130" y="1711882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FC1BB-DB40-5C4D-BF10-2DBFAC52DCD2}"/>
              </a:ext>
            </a:extLst>
          </p:cNvPr>
          <p:cNvSpPr/>
          <p:nvPr/>
        </p:nvSpPr>
        <p:spPr>
          <a:xfrm>
            <a:off x="7176507" y="1717716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BFCC0DA-6EDA-CB4B-92C3-17FDAFCD566D}"/>
              </a:ext>
            </a:extLst>
          </p:cNvPr>
          <p:cNvSpPr/>
          <p:nvPr/>
        </p:nvSpPr>
        <p:spPr>
          <a:xfrm rot="9387854">
            <a:off x="5871474" y="1206791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1C8BA-235A-3942-9472-9222C1D68D11}"/>
              </a:ext>
            </a:extLst>
          </p:cNvPr>
          <p:cNvSpPr txBox="1"/>
          <p:nvPr/>
        </p:nvSpPr>
        <p:spPr>
          <a:xfrm>
            <a:off x="6345265" y="175744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4F9E50-61CE-5C4F-8588-0DE2810E4E47}"/>
              </a:ext>
            </a:extLst>
          </p:cNvPr>
          <p:cNvCxnSpPr>
            <a:cxnSpLocks/>
          </p:cNvCxnSpPr>
          <p:nvPr/>
        </p:nvCxnSpPr>
        <p:spPr>
          <a:xfrm>
            <a:off x="2840330" y="2113610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1D1B6038-BF54-114E-8B8F-4286F1EE214C}"/>
              </a:ext>
            </a:extLst>
          </p:cNvPr>
          <p:cNvSpPr/>
          <p:nvPr/>
        </p:nvSpPr>
        <p:spPr>
          <a:xfrm>
            <a:off x="3413226" y="1303205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7535D-EA0A-F447-BE44-25005B463DB4}"/>
              </a:ext>
            </a:extLst>
          </p:cNvPr>
          <p:cNvSpPr txBox="1"/>
          <p:nvPr/>
        </p:nvSpPr>
        <p:spPr>
          <a:xfrm>
            <a:off x="2714364" y="96853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4F2AF-D7A6-E641-8750-15F029D133A3}"/>
              </a:ext>
            </a:extLst>
          </p:cNvPr>
          <p:cNvSpPr txBox="1"/>
          <p:nvPr/>
        </p:nvSpPr>
        <p:spPr>
          <a:xfrm>
            <a:off x="4265275" y="177347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3C1F5F-632B-AD4C-97F1-1C9981EB74E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4082647" y="2113610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B09770-92B2-C74B-9F6A-77ED4DCAB093}"/>
              </a:ext>
            </a:extLst>
          </p:cNvPr>
          <p:cNvCxnSpPr>
            <a:cxnSpLocks/>
          </p:cNvCxnSpPr>
          <p:nvPr/>
        </p:nvCxnSpPr>
        <p:spPr>
          <a:xfrm>
            <a:off x="6077681" y="2115122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431581-3189-C14C-988B-3BF49053C29C}"/>
              </a:ext>
            </a:extLst>
          </p:cNvPr>
          <p:cNvSpPr txBox="1"/>
          <p:nvPr/>
        </p:nvSpPr>
        <p:spPr>
          <a:xfrm>
            <a:off x="4469268" y="126538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225902-C5D1-2D40-A491-291A119FCC22}"/>
              </a:ext>
            </a:extLst>
          </p:cNvPr>
          <p:cNvSpPr txBox="1"/>
          <p:nvPr/>
        </p:nvSpPr>
        <p:spPr>
          <a:xfrm>
            <a:off x="6432201" y="2589109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7BD4A4-B7AB-0D4E-BF60-FCBD2952900D}"/>
              </a:ext>
            </a:extLst>
          </p:cNvPr>
          <p:cNvSpPr/>
          <p:nvPr/>
        </p:nvSpPr>
        <p:spPr>
          <a:xfrm>
            <a:off x="5085482" y="542854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D1ED0D-936B-C447-8DBA-77E8CADBD54C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3984716" y="856052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774089" y="4595185"/>
            <a:ext cx="411042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41DD-985B-7A43-AD6D-BEBFB01D0645}"/>
              </a:ext>
            </a:extLst>
          </p:cNvPr>
          <p:cNvSpPr txBox="1"/>
          <p:nvPr/>
        </p:nvSpPr>
        <p:spPr>
          <a:xfrm>
            <a:off x="6979217" y="592530"/>
            <a:ext cx="25827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Will not need as a state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BEF33-3FA8-4446-91FA-D62B982B74D0}"/>
              </a:ext>
            </a:extLst>
          </p:cNvPr>
          <p:cNvCxnSpPr>
            <a:stCxn id="11" idx="1"/>
          </p:cNvCxnSpPr>
          <p:nvPr/>
        </p:nvCxnSpPr>
        <p:spPr>
          <a:xfrm flipH="1">
            <a:off x="6167450" y="777196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FE6BD81-EDA8-7B45-A44C-F7C789C6DAF8}"/>
              </a:ext>
            </a:extLst>
          </p:cNvPr>
          <p:cNvSpPr txBox="1"/>
          <p:nvPr/>
        </p:nvSpPr>
        <p:spPr>
          <a:xfrm>
            <a:off x="6646886" y="3435262"/>
            <a:ext cx="5394501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process input until EOF in main()</a:t>
            </a:r>
          </a:p>
          <a:p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Use 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 statement(state)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(1) call the current state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     and pass it the input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(2) it will determine the arc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(3) it also performs any output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(4) it returns the next state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27526C-752A-ACF4-5B57-E072D47A8342}"/>
              </a:ext>
            </a:extLst>
          </p:cNvPr>
          <p:cNvSpPr/>
          <p:nvPr/>
        </p:nvSpPr>
        <p:spPr>
          <a:xfrm rot="9387854">
            <a:off x="3728277" y="1327625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F3ABC-E816-7EB7-956C-5B894C8F01B4}"/>
              </a:ext>
            </a:extLst>
          </p:cNvPr>
          <p:cNvSpPr txBox="1"/>
          <p:nvPr/>
        </p:nvSpPr>
        <p:spPr>
          <a:xfrm>
            <a:off x="4217854" y="2333813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9B7250-8A68-3DD0-3837-FB88502A35EE}"/>
              </a:ext>
            </a:extLst>
          </p:cNvPr>
          <p:cNvSpPr/>
          <p:nvPr/>
        </p:nvSpPr>
        <p:spPr>
          <a:xfrm flipV="1">
            <a:off x="5349072" y="2347090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20E3-0BEE-9677-FF53-E3F60C60FCC8}"/>
              </a:ext>
            </a:extLst>
          </p:cNvPr>
          <p:cNvCxnSpPr>
            <a:cxnSpLocks/>
            <a:stCxn id="34" idx="0"/>
            <a:endCxn id="86" idx="4"/>
          </p:cNvCxnSpPr>
          <p:nvPr/>
        </p:nvCxnSpPr>
        <p:spPr>
          <a:xfrm flipV="1">
            <a:off x="5630185" y="1169250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832952-D91E-AC29-2719-6FCAED3E7BDF}"/>
              </a:ext>
            </a:extLst>
          </p:cNvPr>
          <p:cNvSpPr txBox="1"/>
          <p:nvPr/>
        </p:nvSpPr>
        <p:spPr>
          <a:xfrm>
            <a:off x="5615656" y="1289657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43FDF-8FE1-FF6D-663C-16FA5F699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163081" y="955476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0F2775-4FDB-0452-35F1-7BEA8A824E31}"/>
              </a:ext>
            </a:extLst>
          </p:cNvPr>
          <p:cNvSpPr txBox="1"/>
          <p:nvPr/>
        </p:nvSpPr>
        <p:spPr>
          <a:xfrm>
            <a:off x="6792660" y="1233329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5443233" y="295090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30976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4" grpId="0" animBg="1"/>
      <p:bldP spid="92" grpId="0" animBg="1"/>
      <p:bldP spid="93" grpId="0" animBg="1"/>
      <p:bldP spid="4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665C9-5628-6668-1DEA-5370944F4F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70498" y="887740"/>
            <a:ext cx="8832281" cy="209128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Break the program into three files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dirty="0"/>
              <a:t>is where main loop is, imports the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/>
              <a:t>:   is the interface to the state handlers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/>
              <a:t>definition of the state handler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433243" cy="715294"/>
          </a:xfrm>
        </p:spPr>
        <p:txBody>
          <a:bodyPr/>
          <a:lstStyle/>
          <a:p>
            <a:r>
              <a:rPr lang="en-US" dirty="0"/>
              <a:t>Programming a Deterministic Finite Automaton – The Files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CA10-91D2-3BB2-BFAB-721DC9F26A80}"/>
              </a:ext>
            </a:extLst>
          </p:cNvPr>
          <p:cNvSpPr txBox="1"/>
          <p:nvPr/>
        </p:nvSpPr>
        <p:spPr>
          <a:xfrm>
            <a:off x="1508324" y="3590213"/>
            <a:ext cx="259077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60C2-24B4-EFE7-5534-AFB272CA4E08}"/>
              </a:ext>
            </a:extLst>
          </p:cNvPr>
          <p:cNvSpPr txBox="1"/>
          <p:nvPr/>
        </p:nvSpPr>
        <p:spPr>
          <a:xfrm>
            <a:off x="5217477" y="3429000"/>
            <a:ext cx="474360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user defined type specification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prototypes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DA78-2FE0-C6D8-D1BD-52A92A1355BB}"/>
              </a:ext>
            </a:extLst>
          </p:cNvPr>
          <p:cNvSpPr txBox="1"/>
          <p:nvPr/>
        </p:nvSpPr>
        <p:spPr>
          <a:xfrm>
            <a:off x="5217477" y="5309372"/>
            <a:ext cx="284404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definitions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EFD6F7-A885-52F4-5ADB-4B4DBC258C03}"/>
              </a:ext>
            </a:extLst>
          </p:cNvPr>
          <p:cNvSpPr/>
          <p:nvPr/>
        </p:nvSpPr>
        <p:spPr>
          <a:xfrm>
            <a:off x="4101494" y="3871994"/>
            <a:ext cx="1115983" cy="3073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046601-15A6-960D-CD98-F524AF014898}"/>
              </a:ext>
            </a:extLst>
          </p:cNvPr>
          <p:cNvSpPr/>
          <p:nvPr/>
        </p:nvSpPr>
        <p:spPr>
          <a:xfrm>
            <a:off x="6375968" y="4622350"/>
            <a:ext cx="200214" cy="67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F8884-1D39-09F7-96E4-0EDE8F00D3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7" grpId="0" animBg="1"/>
      <p:bldP spid="8" grpId="0" animBg="1"/>
      <p:bldP spid="9" grpId="0" animBg="1"/>
      <p:bldP spid="10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F5A5-22A2-AA44-9312-A5E073F1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9" y="0"/>
            <a:ext cx="12014188" cy="570298"/>
          </a:xfrm>
        </p:spPr>
        <p:txBody>
          <a:bodyPr/>
          <a:lstStyle/>
          <a:p>
            <a:r>
              <a:rPr lang="en-US" dirty="0"/>
              <a:t>Back in those Early Years…. Physically Wiring your ”Program”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92867-68C6-3A41-820C-61A43096DD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463" y="582134"/>
            <a:ext cx="3138424" cy="59542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Early Hardware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Used very simple CPU instructions (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primitives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e.g., a single instruction for adding two integers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Software simple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Closely reflected the actual hardware it was running 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Specify each step manually</a:t>
            </a:r>
          </a:p>
          <a:p>
            <a:r>
              <a:rPr lang="en-US" dirty="0"/>
              <a:t>How to program: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Physical </a:t>
            </a:r>
            <a:r>
              <a:rPr lang="en-US" b="1" u="sng" dirty="0">
                <a:solidFill>
                  <a:schemeClr val="accent5"/>
                </a:solidFill>
              </a:rPr>
              <a:t>re-wiring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was a major part of programming</a:t>
            </a:r>
          </a:p>
        </p:txBody>
      </p:sp>
      <p:pic>
        <p:nvPicPr>
          <p:cNvPr id="4" name="Picture 3" descr="https://fortunedotcom.files.wordpress.com/2014/09/isa06_7.jpg?quality=80&amp;w=702">
            <a:extLst>
              <a:ext uri="{FF2B5EF4-FFF2-40B4-BE49-F238E27FC236}">
                <a16:creationId xmlns:a16="http://schemas.microsoft.com/office/drawing/2014/main" id="{8BACA027-EF96-CC42-9F5C-8D996993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094" y="619397"/>
            <a:ext cx="8744443" cy="5954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EB90CF-447E-E04D-9D17-8322749C7F94}"/>
              </a:ext>
            </a:extLst>
          </p:cNvPr>
          <p:cNvSpPr/>
          <p:nvPr/>
        </p:nvSpPr>
        <p:spPr>
          <a:xfrm>
            <a:off x="3492993" y="839972"/>
            <a:ext cx="5014283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Jean Jennings (left),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Marlyn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Wescoff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(center), and Ruth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Lichterman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 ENIAC at the University of Pennsylvania, circa 1946.  </a:t>
            </a:r>
            <a:b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0" dirty="0">
                <a:solidFill>
                  <a:srgbClr val="8282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Corbis</a:t>
            </a:r>
          </a:p>
          <a:p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  <a:hlinkClick r:id="rId3"/>
              </a:rPr>
              <a:t>http://fortune.com/2014/09/18/walter-isaacson-the-women-of-eniac/</a:t>
            </a:r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D8EC6-0373-094F-8CAE-A096BCE035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08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895081" cy="511674"/>
          </a:xfrm>
        </p:spPr>
        <p:txBody>
          <a:bodyPr/>
          <a:lstStyle/>
          <a:p>
            <a:r>
              <a:rPr lang="en-US" dirty="0"/>
              <a:t>Programming a Deterministic Finite Automaton – states{.</a:t>
            </a:r>
            <a:r>
              <a:rPr lang="en-US" dirty="0" err="1"/>
              <a:t>h,.c</a:t>
            </a:r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E6EAA-1B43-1794-8163-F940326440A9}"/>
              </a:ext>
            </a:extLst>
          </p:cNvPr>
          <p:cNvSpPr txBox="1"/>
          <p:nvPr/>
        </p:nvSpPr>
        <p:spPr>
          <a:xfrm>
            <a:off x="349803" y="3327581"/>
            <a:ext cx="4719775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 type specification for DFA states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  function prototypes state handlers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C52F-93A5-6C7E-419B-D1D5489E004D}"/>
              </a:ext>
            </a:extLst>
          </p:cNvPr>
          <p:cNvSpPr txBox="1"/>
          <p:nvPr/>
        </p:nvSpPr>
        <p:spPr>
          <a:xfrm>
            <a:off x="5326207" y="1142367"/>
            <a:ext cx="6781650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      /* saw a double quote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            /* ok, echo input for everything else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START;          /* stay in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'\\')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SLASH;      /* saw a backslash ignore next char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START;      /* saw the closing " go to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  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do we need a function here?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(void) c;     </a:t>
            </a:r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parameter ignore; a questionable practice! */</a:t>
            </a:r>
          </a:p>
          <a:p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0A91-6093-8D1F-242B-A30950A96F38}"/>
              </a:ext>
            </a:extLst>
          </p:cNvPr>
          <p:cNvSpPr txBox="1"/>
          <p:nvPr/>
        </p:nvSpPr>
        <p:spPr>
          <a:xfrm>
            <a:off x="4038944" y="33899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states.h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026C-4829-78BF-473B-681007D6C897}"/>
              </a:ext>
            </a:extLst>
          </p:cNvPr>
          <p:cNvSpPr txBox="1"/>
          <p:nvPr/>
        </p:nvSpPr>
        <p:spPr>
          <a:xfrm>
            <a:off x="11111159" y="11423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states.c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6469-0761-DF3C-72F1-681388C292EB}"/>
              </a:ext>
            </a:extLst>
          </p:cNvPr>
          <p:cNvSpPr/>
          <p:nvPr/>
        </p:nvSpPr>
        <p:spPr>
          <a:xfrm>
            <a:off x="404126" y="1401853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87276-C4B4-2B65-3791-D4BA8E3EE843}"/>
              </a:ext>
            </a:extLst>
          </p:cNvPr>
          <p:cNvSpPr/>
          <p:nvPr/>
        </p:nvSpPr>
        <p:spPr>
          <a:xfrm>
            <a:off x="2378718" y="1403636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5B20B-E041-2F4A-AA13-543F5E12D22C}"/>
              </a:ext>
            </a:extLst>
          </p:cNvPr>
          <p:cNvSpPr/>
          <p:nvPr/>
        </p:nvSpPr>
        <p:spPr>
          <a:xfrm>
            <a:off x="4352095" y="1409470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4291010-11F4-8758-6339-539AAF93504A}"/>
              </a:ext>
            </a:extLst>
          </p:cNvPr>
          <p:cNvSpPr/>
          <p:nvPr/>
        </p:nvSpPr>
        <p:spPr>
          <a:xfrm rot="9387854">
            <a:off x="3047062" y="898545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E4C62-9407-9A6C-432F-DC91E98F5221}"/>
              </a:ext>
            </a:extLst>
          </p:cNvPr>
          <p:cNvSpPr txBox="1"/>
          <p:nvPr/>
        </p:nvSpPr>
        <p:spPr>
          <a:xfrm>
            <a:off x="3520853" y="144920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92C6C-E0A5-78F6-3291-29F99279EA50}"/>
              </a:ext>
            </a:extLst>
          </p:cNvPr>
          <p:cNvCxnSpPr>
            <a:cxnSpLocks/>
          </p:cNvCxnSpPr>
          <p:nvPr/>
        </p:nvCxnSpPr>
        <p:spPr>
          <a:xfrm>
            <a:off x="15918" y="1805364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4810ED0C-18E4-F9E8-0BD3-F993889AE5E4}"/>
              </a:ext>
            </a:extLst>
          </p:cNvPr>
          <p:cNvSpPr/>
          <p:nvPr/>
        </p:nvSpPr>
        <p:spPr>
          <a:xfrm>
            <a:off x="588814" y="994959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8B980-DEE5-1665-ADF3-476ABCD07F29}"/>
              </a:ext>
            </a:extLst>
          </p:cNvPr>
          <p:cNvSpPr txBox="1"/>
          <p:nvPr/>
        </p:nvSpPr>
        <p:spPr>
          <a:xfrm>
            <a:off x="65660" y="642273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987B2-EB75-CBB2-4F01-DE8CA7164F0C}"/>
              </a:ext>
            </a:extLst>
          </p:cNvPr>
          <p:cNvSpPr txBox="1"/>
          <p:nvPr/>
        </p:nvSpPr>
        <p:spPr>
          <a:xfrm>
            <a:off x="1440863" y="146522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E3D196-4D22-C636-09D2-30774166939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258235" y="1805364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545854-818F-9848-9118-640FB200B2C9}"/>
              </a:ext>
            </a:extLst>
          </p:cNvPr>
          <p:cNvCxnSpPr>
            <a:cxnSpLocks/>
          </p:cNvCxnSpPr>
          <p:nvPr/>
        </p:nvCxnSpPr>
        <p:spPr>
          <a:xfrm>
            <a:off x="3253269" y="1806876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7292FF-9572-2DF5-B391-A876EF1E6451}"/>
              </a:ext>
            </a:extLst>
          </p:cNvPr>
          <p:cNvSpPr txBox="1"/>
          <p:nvPr/>
        </p:nvSpPr>
        <p:spPr>
          <a:xfrm>
            <a:off x="1393442" y="202556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943F047-5CC4-99BE-FDED-2B196B4B997C}"/>
              </a:ext>
            </a:extLst>
          </p:cNvPr>
          <p:cNvSpPr/>
          <p:nvPr/>
        </p:nvSpPr>
        <p:spPr>
          <a:xfrm flipV="1">
            <a:off x="2524660" y="2038844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D1602-7FB1-0F4A-3193-2810E3429885}"/>
              </a:ext>
            </a:extLst>
          </p:cNvPr>
          <p:cNvSpPr txBox="1"/>
          <p:nvPr/>
        </p:nvSpPr>
        <p:spPr>
          <a:xfrm>
            <a:off x="3661844" y="231582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66B00-3A9B-04BE-A98F-37D173DD8C0C}"/>
              </a:ext>
            </a:extLst>
          </p:cNvPr>
          <p:cNvSpPr txBox="1"/>
          <p:nvPr/>
        </p:nvSpPr>
        <p:spPr>
          <a:xfrm>
            <a:off x="2470136" y="255026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E7CF870-0608-5F68-55BE-EF1EE12E872D}"/>
              </a:ext>
            </a:extLst>
          </p:cNvPr>
          <p:cNvSpPr/>
          <p:nvPr/>
        </p:nvSpPr>
        <p:spPr>
          <a:xfrm rot="9387854">
            <a:off x="957202" y="1034918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647D6-FB31-0EAB-A5EB-19686C5D56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49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1782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194554" y="531779"/>
            <a:ext cx="5551251" cy="5816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c;                 /* input char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     /* counts line in input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   /* starting line number for quote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 = START;  /* initial state of DFA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((c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!= EOF)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switch (state)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START: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QUOTE: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SLASH: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"Error: DFA state not handled\n");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}  // end switch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(c == '\n')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 // count the lines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  // end while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459C2-D302-C9AF-34ED-D1CE446D55A4}"/>
              </a:ext>
            </a:extLst>
          </p:cNvPr>
          <p:cNvSpPr txBox="1"/>
          <p:nvPr/>
        </p:nvSpPr>
        <p:spPr>
          <a:xfrm>
            <a:off x="5865639" y="698120"/>
            <a:ext cx="6131807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All done. No explicit end state used here.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We may have had an error condition, what state did we end with?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(state == START)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EXIT_SUCCESS;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"Error: line %d: unterminated quote (\")\n",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EXIT_FAILURE;;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6104325" y="3216070"/>
            <a:ext cx="5452134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123"456"789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123789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"123"45"67"</a:t>
            </a:r>
          </a:p>
          <a:p>
            <a:r>
              <a:rPr lang="en-US" sz="14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456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78"9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-d&gt;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line 6: unterminated quote (")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22CBE-28D6-98EE-79A3-9D5DA50CDC53}"/>
              </a:ext>
            </a:extLst>
          </p:cNvPr>
          <p:cNvSpPr txBox="1"/>
          <p:nvPr/>
        </p:nvSpPr>
        <p:spPr>
          <a:xfrm>
            <a:off x="7482942" y="280345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 – I type in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76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7182"/>
          </a:xfrm>
        </p:spPr>
        <p:txBody>
          <a:bodyPr/>
          <a:lstStyle/>
          <a:p>
            <a:r>
              <a:rPr lang="en-US" dirty="0"/>
              <a:t>Aside: Suppress compiler errors on fall throughs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0979" y="505231"/>
            <a:ext cx="10321389" cy="1754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When writing switch statements in C it is not uncommon to see a case use a fall through to the next case below it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 do this</a:t>
            </a:r>
            <a:r>
              <a:rPr lang="en-US" sz="1800" dirty="0"/>
              <a:t>: First state does extra steps and then the same steps as the "fall through " state</a:t>
            </a:r>
          </a:p>
          <a:p>
            <a:pPr lvl="1"/>
            <a:r>
              <a:rPr lang="en-US" sz="1800" dirty="0"/>
              <a:t>But compilers often (with extra checking flags, using heuristics) will flag this a potential error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Approach: </a:t>
            </a:r>
            <a:r>
              <a:rPr lang="en-US" sz="1800" dirty="0"/>
              <a:t>use the comment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 </a:t>
            </a:r>
            <a:r>
              <a:rPr lang="en-US" sz="1800" dirty="0"/>
              <a:t>to fix this (a bit of a "hack</a:t>
            </a:r>
            <a:r>
              <a:rPr lang="en-US" sz="1800" dirty="0">
                <a:sym typeface="Wingdings" pitchFamily="2" charset="2"/>
              </a:rPr>
              <a:t>"  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505422" y="2341904"/>
            <a:ext cx="23399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3054087" y="2413337"/>
            <a:ext cx="8632491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switch.c:11:9: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statement may fall through [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=implicit-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fallthrough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11 |         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   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switch.c:12:5: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12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cc1: all warnings being treated as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505421" y="4519962"/>
            <a:ext cx="233997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endParaRPr lang="en-US" sz="1200" b="1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3054087" y="4992435"/>
            <a:ext cx="43588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57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0"/>
            <a:ext cx="10515600" cy="1532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are not used in class but contain material that you will find useful</a:t>
            </a:r>
          </a:p>
          <a:p>
            <a:r>
              <a:rPr lang="en-US" dirty="0"/>
              <a:t>Some are slides that were removed due to time constraints</a:t>
            </a:r>
          </a:p>
          <a:p>
            <a:r>
              <a:rPr lang="en-US" dirty="0"/>
              <a:t>Some will be used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3363605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4836" y="1387682"/>
            <a:ext cx="11555491" cy="4440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cs typeface="Cambria"/>
              </a:rPr>
              <a:t>Lifetime (Or Storage Duration)</a:t>
            </a:r>
            <a:endParaRPr lang="en-US" sz="2400" dirty="0">
              <a:solidFill>
                <a:schemeClr val="accent3"/>
              </a:solidFill>
              <a:cs typeface="Cambria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cs typeface="Cambria"/>
              </a:rPr>
              <a:t>Duration</a:t>
            </a:r>
            <a:r>
              <a:rPr lang="en-US" sz="2400" dirty="0">
                <a:solidFill>
                  <a:schemeClr val="accent3"/>
                </a:solidFill>
                <a:cs typeface="Cambria"/>
              </a:rPr>
              <a:t> in </a:t>
            </a:r>
            <a:r>
              <a:rPr lang="en-US" sz="2400" dirty="0">
                <a:cs typeface="Cambria"/>
              </a:rPr>
              <a:t>terms of program execution is where the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contents of a variable is valid to reference in a C statement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(by C language specs – not the OS!)</a:t>
            </a:r>
            <a:r>
              <a:rPr lang="en-US" sz="2400" dirty="0">
                <a:cs typeface="Cambri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cs typeface="Cambria"/>
              </a:rPr>
              <a:t>Important: </a:t>
            </a:r>
            <a:r>
              <a:rPr lang="en-US" sz="2600" dirty="0">
                <a:cs typeface="Cambria"/>
              </a:rPr>
              <a:t>Linux </a:t>
            </a:r>
            <a:r>
              <a:rPr lang="en-US" sz="2600" dirty="0">
                <a:solidFill>
                  <a:srgbClr val="2C895B"/>
                </a:solidFill>
                <a:cs typeface="Cambria"/>
              </a:rPr>
              <a:t>may allow access to a memory location </a:t>
            </a:r>
            <a:r>
              <a:rPr lang="en-US" sz="2600" i="1" dirty="0">
                <a:solidFill>
                  <a:srgbClr val="FF0000"/>
                </a:solidFill>
                <a:cs typeface="Cambria"/>
              </a:rPr>
              <a:t>even though </a:t>
            </a:r>
            <a:r>
              <a:rPr lang="en-US" sz="2600" dirty="0">
                <a:cs typeface="Cambria"/>
              </a:rPr>
              <a:t>the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language</a:t>
            </a:r>
            <a:r>
              <a:rPr lang="en-US" sz="2600" dirty="0">
                <a:cs typeface="Cambria"/>
              </a:rPr>
              <a:t> </a:t>
            </a:r>
            <a:r>
              <a:rPr lang="en-US" sz="2600" dirty="0">
                <a:solidFill>
                  <a:srgbClr val="FF0000"/>
                </a:solidFill>
                <a:cs typeface="Cambria"/>
              </a:rPr>
              <a:t>says you cannot reference the variable </a:t>
            </a:r>
            <a:r>
              <a:rPr lang="en-US" sz="2600" dirty="0">
                <a:cs typeface="Cambria"/>
              </a:rPr>
              <a:t>(local variables in particular) – later in course when we talk about </a:t>
            </a:r>
            <a:r>
              <a:rPr lang="en-US" sz="2600" b="1" i="1" dirty="0">
                <a:solidFill>
                  <a:schemeClr val="accent1"/>
                </a:solidFill>
                <a:cs typeface="Cambria"/>
              </a:rPr>
              <a:t>aliases</a:t>
            </a:r>
          </a:p>
          <a:p>
            <a:pPr lvl="1">
              <a:lnSpc>
                <a:spcPct val="150000"/>
              </a:lnSpc>
            </a:pPr>
            <a:r>
              <a:rPr lang="en-US" sz="2400" b="1" i="1" dirty="0">
                <a:solidFill>
                  <a:schemeClr val="accent1"/>
                </a:solidFill>
                <a:cs typeface="Cambria"/>
              </a:rPr>
              <a:t>This is core concept behind many security exploits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97"/>
            <a:ext cx="11970327" cy="715294"/>
          </a:xfrm>
        </p:spPr>
        <p:txBody>
          <a:bodyPr/>
          <a:lstStyle/>
          <a:p>
            <a:r>
              <a:rPr lang="en-US" dirty="0"/>
              <a:t>Programming Language Concepts: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8AE2A-4D31-B14C-BA4B-14F525B1B6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227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560173"/>
            <a:ext cx="11555491" cy="24877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6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6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600" dirty="0">
                <a:cs typeface="Cambria"/>
              </a:rPr>
              <a:t>Range (or the extent) of instructions over which a name/identifier can be referenced with C instructions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 single source file (also called a translation unit)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an enclosing block (variables only)</a:t>
            </a:r>
            <a:endParaRPr lang="en-US" sz="2600" dirty="0">
              <a:cs typeface="Cambria"/>
            </a:endParaRP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Function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Not used in CSE30</a:t>
            </a:r>
            <a:endParaRPr lang="en-US" sz="2600" dirty="0">
              <a:solidFill>
                <a:srgbClr val="2C895B"/>
              </a:solidFill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Programming Language Concepts: Scope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909850" y="3248598"/>
            <a:ext cx="10707187" cy="33966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function with file scope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block scope to function foo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block scope – entire function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block scope; hides outer i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label;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755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Variable Definitions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482" y="490697"/>
            <a:ext cx="11090536" cy="26359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Local</a:t>
            </a:r>
            <a:r>
              <a:rPr lang="en-US" sz="2200" b="1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Variables &amp; Function Parameters</a:t>
            </a:r>
            <a:r>
              <a:rPr lang="en-US" sz="2200" dirty="0">
                <a:solidFill>
                  <a:schemeClr val="tx2"/>
                </a:solidFill>
              </a:rPr>
              <a:t>: are defined </a:t>
            </a:r>
            <a:r>
              <a:rPr lang="en-US" sz="2200" b="1" dirty="0">
                <a:solidFill>
                  <a:schemeClr val="accent3"/>
                </a:solidFill>
              </a:rPr>
              <a:t>within a block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Scope:</a:t>
            </a:r>
            <a:r>
              <a:rPr lang="en-US" sz="2200" dirty="0">
                <a:solidFill>
                  <a:schemeClr val="tx2"/>
                </a:solidFill>
              </a:rPr>
              <a:t> 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the end of the code block where defined</a:t>
            </a:r>
          </a:p>
          <a:p>
            <a:pPr lvl="1"/>
            <a:r>
              <a:rPr lang="en-US" sz="2200" b="1" dirty="0">
                <a:solidFill>
                  <a:srgbClr val="F3753F"/>
                </a:solidFill>
              </a:rPr>
              <a:t>Lifetime: Automatic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  <a:endParaRPr lang="en-US" sz="2200" b="1" dirty="0">
              <a:solidFill>
                <a:srgbClr val="F3753F"/>
              </a:solidFill>
            </a:endParaRPr>
          </a:p>
          <a:p>
            <a:r>
              <a:rPr lang="en-US" sz="2200" b="1" dirty="0">
                <a:solidFill>
                  <a:schemeClr val="accent1"/>
                </a:solidFill>
              </a:rPr>
              <a:t>Global variables: </a:t>
            </a:r>
            <a:r>
              <a:rPr lang="en-US" sz="2200" dirty="0">
                <a:solidFill>
                  <a:schemeClr val="tx2"/>
                </a:solidFill>
              </a:rPr>
              <a:t>are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defined </a:t>
            </a:r>
            <a:r>
              <a:rPr lang="en-US" sz="2200" b="1" dirty="0">
                <a:solidFill>
                  <a:schemeClr val="accent3"/>
                </a:solidFill>
              </a:rPr>
              <a:t>outside a function body</a:t>
            </a:r>
          </a:p>
          <a:p>
            <a:pPr marL="639762" lvl="1" indent="-285750"/>
            <a:r>
              <a:rPr lang="en-US" sz="2200" dirty="0">
                <a:solidFill>
                  <a:srgbClr val="0070C0"/>
                </a:solidFill>
              </a:rPr>
              <a:t>Scope: </a:t>
            </a:r>
            <a:r>
              <a:rPr lang="en-US" sz="2200" dirty="0">
                <a:solidFill>
                  <a:schemeClr val="tx2"/>
                </a:solidFill>
              </a:rPr>
              <a:t>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end of file</a:t>
            </a:r>
            <a:endParaRPr lang="en-US" sz="2200" b="1" dirty="0">
              <a:solidFill>
                <a:srgbClr val="2C895B"/>
              </a:solidFill>
            </a:endParaRPr>
          </a:p>
          <a:p>
            <a:pPr marL="639762" lvl="1" indent="-285750"/>
            <a:r>
              <a:rPr lang="en-US" sz="2200" b="1" dirty="0">
                <a:solidFill>
                  <a:srgbClr val="F3753F"/>
                </a:solidFill>
              </a:rPr>
              <a:t>Static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  <a:endParaRPr lang="en-US" sz="2200" dirty="0">
              <a:solidFill>
                <a:srgbClr val="F3753F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09CED4-6739-7F40-8494-6E3D1DA88C5D}"/>
              </a:ext>
            </a:extLst>
          </p:cNvPr>
          <p:cNvSpPr/>
          <p:nvPr/>
        </p:nvSpPr>
        <p:spPr bwMode="auto">
          <a:xfrm>
            <a:off x="247726" y="3330758"/>
            <a:ext cx="11784554" cy="347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 initial value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0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global1 = 1;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explicitly set to 1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foo(int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parameter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"local" to foo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unknown, j is 5 */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n = 5;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value of n cannot change */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s;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block scope, static lifetime initial value: 0 */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body of code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2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C9B96-D99B-4F48-8AC5-4CCEC61CC4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87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 for Hardware differences: </a:t>
            </a:r>
            <a:br>
              <a:rPr lang="en-US" dirty="0"/>
            </a:br>
            <a:r>
              <a:rPr lang="en-US" dirty="0"/>
              <a:t>Why </a:t>
            </a:r>
            <a:r>
              <a:rPr lang="en-US" dirty="0" err="1"/>
              <a:t>getchar</a:t>
            </a:r>
            <a:r>
              <a:rPr lang="en-US" dirty="0"/>
              <a:t>()/</a:t>
            </a:r>
            <a:r>
              <a:rPr lang="en-US" dirty="0" err="1"/>
              <a:t>putchar</a:t>
            </a:r>
            <a:r>
              <a:rPr lang="en-US" dirty="0"/>
              <a:t> use an int and not a char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1"/>
            <a:ext cx="5397062" cy="3950304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arm (pi-cluster) it is unsigned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Intel 64-bit (ieng6)  it is 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8809" y="1110786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unsigned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7440"/>
                </a:solidFill>
              </a:rPr>
              <a:t>signed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(signed or unsigned: implementation dependent)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54238" y="3079765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Werror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8194187"/>
              </p:ext>
            </p:extLst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C74C3-E258-9440-88CF-CC14BB98F7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9224" y="4739301"/>
            <a:ext cx="5236789" cy="1854342"/>
          </a:xfr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Assembly Language Created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Programming Got Easier with assemblers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1 assembly instruction = 1 machine hardware instruction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More human-readable syntax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DDA17B-3891-574A-84FE-7E363282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48" y="417868"/>
            <a:ext cx="5236789" cy="502642"/>
          </a:xfrm>
        </p:spPr>
        <p:txBody>
          <a:bodyPr/>
          <a:lstStyle/>
          <a:p>
            <a:r>
              <a:rPr lang="en-US" dirty="0"/>
              <a:t>1950-1970 Computers –Abstraction Arrived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37960-6147-A34D-8A3E-9652027728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27" b="26231"/>
          <a:stretch/>
        </p:blipFill>
        <p:spPr>
          <a:xfrm>
            <a:off x="5590591" y="112336"/>
            <a:ext cx="5355909" cy="25348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36BBE1-387C-0D45-8F49-2C1601E3A46A}"/>
              </a:ext>
            </a:extLst>
          </p:cNvPr>
          <p:cNvGrpSpPr/>
          <p:nvPr/>
        </p:nvGrpSpPr>
        <p:grpSpPr>
          <a:xfrm>
            <a:off x="564890" y="804402"/>
            <a:ext cx="4171794" cy="3830571"/>
            <a:chOff x="648779" y="827305"/>
            <a:chExt cx="4171794" cy="3830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33145-50FF-454D-8F01-076A273FC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779" y="827305"/>
              <a:ext cx="4171794" cy="3830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F22BD-A92D-5648-AEA7-ED7E83A3B2FA}"/>
                </a:ext>
              </a:extLst>
            </p:cNvPr>
            <p:cNvSpPr txBox="1"/>
            <p:nvPr/>
          </p:nvSpPr>
          <p:spPr>
            <a:xfrm>
              <a:off x="3255375" y="3491751"/>
              <a:ext cx="1470658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First HDD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“rotating rust”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5 MB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$10,000/MB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3C4DD5-FC48-064D-9031-E279601085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6" name="Google Shape;712;p41">
            <a:extLst>
              <a:ext uri="{FF2B5EF4-FFF2-40B4-BE49-F238E27FC236}">
                <a16:creationId xmlns:a16="http://schemas.microsoft.com/office/drawing/2014/main" id="{0C431A26-FB7A-ED7E-EB04-D62FE9869B84}"/>
              </a:ext>
            </a:extLst>
          </p:cNvPr>
          <p:cNvGrpSpPr/>
          <p:nvPr/>
        </p:nvGrpSpPr>
        <p:grpSpPr>
          <a:xfrm>
            <a:off x="5203115" y="2727064"/>
            <a:ext cx="6874704" cy="1823548"/>
            <a:chOff x="4043241" y="3238958"/>
            <a:chExt cx="6874704" cy="1823548"/>
          </a:xfrm>
        </p:grpSpPr>
        <p:sp>
          <p:nvSpPr>
            <p:cNvPr id="37" name="Google Shape;713;p41">
              <a:extLst>
                <a:ext uri="{FF2B5EF4-FFF2-40B4-BE49-F238E27FC236}">
                  <a16:creationId xmlns:a16="http://schemas.microsoft.com/office/drawing/2014/main" id="{16410CA5-C26B-9B10-604F-FE535204CBDA}"/>
                </a:ext>
              </a:extLst>
            </p:cNvPr>
            <p:cNvSpPr txBox="1"/>
            <p:nvPr/>
          </p:nvSpPr>
          <p:spPr>
            <a:xfrm>
              <a:off x="8073207" y="3313662"/>
              <a:ext cx="2844738" cy="1154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>
                <a:buClr>
                  <a:srgbClr val="6B767D"/>
                </a:buClr>
                <a:buSzPts val="3600"/>
              </a:pPr>
              <a:r>
                <a:rPr lang="en-US" dirty="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Code onto Punched cards, no back spacing to correct typos! I was doomed to fail….</a:t>
              </a:r>
              <a:endParaRPr sz="7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" name="Google Shape;714;p41" descr="Computer programming in the punched card era - Wikipedia">
              <a:extLst>
                <a:ext uri="{FF2B5EF4-FFF2-40B4-BE49-F238E27FC236}">
                  <a16:creationId xmlns:a16="http://schemas.microsoft.com/office/drawing/2014/main" id="{CD7864C9-7609-9B7B-F9E6-A96B2FF566A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4934"/>
            <a:stretch/>
          </p:blipFill>
          <p:spPr>
            <a:xfrm>
              <a:off x="4043241" y="3238958"/>
              <a:ext cx="3999906" cy="18235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42141F-AB52-3026-5E8B-08F1E8E36F8B}"/>
              </a:ext>
            </a:extLst>
          </p:cNvPr>
          <p:cNvGrpSpPr/>
          <p:nvPr/>
        </p:nvGrpSpPr>
        <p:grpSpPr>
          <a:xfrm>
            <a:off x="5398572" y="4250680"/>
            <a:ext cx="6793428" cy="2565523"/>
            <a:chOff x="5398572" y="4250680"/>
            <a:chExt cx="6793428" cy="2565523"/>
          </a:xfrm>
        </p:grpSpPr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66600FC4-2B48-1D42-9F61-33F3B4B8599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574226" y="4889793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9832D3F2-B57B-7642-A785-4CADAF2F209C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095199" y="5349293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5F11E9EE-45B3-4E4F-BDA6-E148C40907E4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403026" y="5349293"/>
              <a:ext cx="708369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831DCB-E39D-4A44-8239-6ED3F44BD931}"/>
                </a:ext>
              </a:extLst>
            </p:cNvPr>
            <p:cNvGrpSpPr/>
            <p:nvPr/>
          </p:nvGrpSpPr>
          <p:grpSpPr>
            <a:xfrm>
              <a:off x="5398572" y="4823109"/>
              <a:ext cx="1855818" cy="1993094"/>
              <a:chOff x="5194747" y="4971659"/>
              <a:chExt cx="1855818" cy="1993094"/>
            </a:xfrm>
          </p:grpSpPr>
          <p:sp>
            <p:nvSpPr>
              <p:cNvPr id="15" name="Vertical Scroll 14">
                <a:extLst>
                  <a:ext uri="{FF2B5EF4-FFF2-40B4-BE49-F238E27FC236}">
                    <a16:creationId xmlns:a16="http://schemas.microsoft.com/office/drawing/2014/main" id="{CD7BAD67-48B2-F84E-B30F-FA488E09E5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194747" y="4971659"/>
                <a:ext cx="1855818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11CC8-ECE1-AC43-B5D2-8ADE738D8998}"/>
                  </a:ext>
                </a:extLst>
              </p:cNvPr>
              <p:cNvSpPr txBox="1"/>
              <p:nvPr/>
            </p:nvSpPr>
            <p:spPr>
              <a:xfrm>
                <a:off x="5460449" y="6041423"/>
                <a:ext cx="12234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EC1777-40E8-B432-7909-54EBF541AF04}"/>
                </a:ext>
              </a:extLst>
            </p:cNvPr>
            <p:cNvSpPr txBox="1"/>
            <p:nvPr/>
          </p:nvSpPr>
          <p:spPr>
            <a:xfrm>
              <a:off x="7130999" y="5990292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4D366BE2-138D-196F-0F41-9F34D388008C}"/>
                </a:ext>
              </a:extLst>
            </p:cNvPr>
            <p:cNvSpPr/>
            <p:nvPr/>
          </p:nvSpPr>
          <p:spPr>
            <a:xfrm rot="10800000">
              <a:off x="10969059" y="5720177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19DFFA0-7346-0BA8-343C-7DC194F156AB}"/>
                </a:ext>
              </a:extLst>
            </p:cNvPr>
            <p:cNvSpPr/>
            <p:nvPr/>
          </p:nvSpPr>
          <p:spPr bwMode="auto">
            <a:xfrm>
              <a:off x="10119229" y="4897011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D6A67-0AC8-D398-76EA-8AB9AA755647}"/>
                </a:ext>
              </a:extLst>
            </p:cNvPr>
            <p:cNvSpPr txBox="1"/>
            <p:nvPr/>
          </p:nvSpPr>
          <p:spPr>
            <a:xfrm>
              <a:off x="10209015" y="4250680"/>
              <a:ext cx="1768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0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26419718"/>
              </p:ext>
            </p:extLst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93590063"/>
              </p:ext>
            </p:extLst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956440"/>
            <a:ext cx="11872210" cy="56599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>
                <a:solidFill>
                  <a:srgbClr val="0070C0"/>
                </a:solidFill>
              </a:rPr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&gt; or "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whose </a:t>
            </a:r>
            <a:r>
              <a:rPr lang="en-US" sz="2200" dirty="0">
                <a:solidFill>
                  <a:srgbClr val="0070C0"/>
                </a:solidFill>
              </a:rPr>
              <a:t>contents need to be the same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(constant) in other source files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common contents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chemeClr val="accent1"/>
                </a:solidFill>
              </a:rPr>
              <a:t>cpp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C pre-processor</a:t>
            </a:r>
            <a:r>
              <a:rPr lang="en-US" sz="2000" dirty="0"/>
              <a:t>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20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c</a:t>
            </a:r>
            <a:r>
              <a:rPr lang="en-US" sz="2400" b="1" dirty="0"/>
              <a:t> 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endParaRPr lang="en-US" sz="20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s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(this is either programmer created or is machine generated by the compiler from a </a:t>
            </a:r>
            <a:r>
              <a:rPr lang="en-US" sz="2200" b="1" dirty="0">
                <a:solidFill>
                  <a:srgbClr val="0070C0"/>
                </a:solidFill>
              </a:rPr>
              <a:t>.c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or </a:t>
            </a:r>
            <a:r>
              <a:rPr lang="en-US" sz="2000" b="1" dirty="0">
                <a:solidFill>
                  <a:srgbClr val="0070C0"/>
                </a:solidFill>
              </a:rPr>
              <a:t>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" grpId="0" uiExpand="1" build="p" bldLvl="2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FC87-5A16-EE47-B327-BBD4C992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18" y="120363"/>
            <a:ext cx="10515600" cy="41596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Reference: </a:t>
            </a:r>
            <a:r>
              <a:rPr lang="en-US" dirty="0" err="1"/>
              <a:t>printf</a:t>
            </a:r>
            <a:r>
              <a:rPr lang="en-US" dirty="0"/>
              <a:t>(), </a:t>
            </a:r>
            <a:r>
              <a:rPr lang="en-US" dirty="0" err="1"/>
              <a:t>fprintf</a:t>
            </a:r>
            <a:r>
              <a:rPr lang="en-US" dirty="0"/>
              <a:t>() Formatting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555F-50F9-064B-A7DD-B924E8BE5E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6112" y="457588"/>
            <a:ext cx="11461666" cy="6400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General form: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2400" i="1" dirty="0" err="1">
                <a:solidFill>
                  <a:schemeClr val="accent1"/>
                </a:solidFill>
              </a:rPr>
              <a:t>m</a:t>
            </a:r>
            <a:r>
              <a:rPr lang="en-US" sz="2400" b="1" dirty="0" err="1"/>
              <a:t>.</a:t>
            </a:r>
            <a:r>
              <a:rPr lang="en-US" sz="2400" i="1" dirty="0" err="1">
                <a:solidFill>
                  <a:srgbClr val="FF0000"/>
                </a:solidFill>
              </a:rPr>
              <a:t>p</a:t>
            </a:r>
            <a:r>
              <a:rPr lang="en-US" sz="2400" i="1" dirty="0" err="1">
                <a:solidFill>
                  <a:schemeClr val="accent5"/>
                </a:solidFill>
              </a:rPr>
              <a:t>X</a:t>
            </a:r>
            <a:r>
              <a:rPr lang="en-US" sz="2400" i="1" dirty="0"/>
              <a:t> </a:t>
            </a:r>
            <a:endParaRPr lang="en-US" dirty="0"/>
          </a:p>
          <a:p>
            <a:pPr lvl="1"/>
            <a:r>
              <a:rPr lang="en-US" sz="2000" i="1" dirty="0">
                <a:solidFill>
                  <a:schemeClr val="accent5"/>
                </a:solidFill>
              </a:rPr>
              <a:t>X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 letter, indicating which conversion should be applied to the value before it is printed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optional integers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is the number of digits after the decimal point for </a:t>
            </a:r>
            <a:r>
              <a:rPr lang="en-US" sz="2000" b="1" i="1" dirty="0">
                <a:solidFill>
                  <a:srgbClr val="0070C0"/>
                </a:solidFill>
              </a:rPr>
              <a:t>e</a:t>
            </a:r>
            <a:r>
              <a:rPr lang="en-US" sz="20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&amp; </a:t>
            </a:r>
            <a:r>
              <a:rPr lang="en-US" sz="2000" b="1" i="1" dirty="0">
                <a:solidFill>
                  <a:srgbClr val="0070C0"/>
                </a:solidFill>
              </a:rPr>
              <a:t>f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formats or maximum number of chars to be printed for </a:t>
            </a:r>
            <a:r>
              <a:rPr lang="en-US" sz="2000" b="1" i="1" dirty="0">
                <a:solidFill>
                  <a:srgbClr val="0070C0"/>
                </a:solidFill>
              </a:rPr>
              <a:t>s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if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omitted, the period that separates </a:t>
            </a:r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also dropped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minimum field width, specifies the minimum number of characters to print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Often used conversion specifier </a:t>
            </a:r>
            <a:r>
              <a:rPr lang="en-US" sz="2400" dirty="0">
                <a:solidFill>
                  <a:schemeClr val="accent5"/>
                </a:solidFill>
              </a:rPr>
              <a:t>X (one of the below)</a:t>
            </a:r>
            <a:r>
              <a:rPr lang="en-US" sz="2400" dirty="0"/>
              <a:t> </a:t>
            </a:r>
            <a:endParaRPr lang="en-US" dirty="0"/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decimal (base 10)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hexadecimal (base 16)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exponential format (scientific notation)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“fixed decimal” format, without an exponent.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single character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p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pointer address stored in pointer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the string (must be '\0' terminated) pointed at by a char pointer (or a string name) - later</a:t>
            </a:r>
          </a:p>
          <a:p>
            <a:r>
              <a:rPr lang="en-US" dirty="0">
                <a:solidFill>
                  <a:schemeClr val="accent1"/>
                </a:solidFill>
              </a:rPr>
              <a:t>"\n"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newline; </a:t>
            </a:r>
            <a:r>
              <a:rPr lang="en-US" dirty="0">
                <a:solidFill>
                  <a:schemeClr val="accent1"/>
                </a:solidFill>
              </a:rPr>
              <a:t>"\t"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32A65-660E-1C40-8A61-BFBB46696D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63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CED3-D0DA-284C-8097-21252F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66" y="1"/>
            <a:ext cx="10515600" cy="944888"/>
          </a:xfrm>
        </p:spPr>
        <p:txBody>
          <a:bodyPr/>
          <a:lstStyle/>
          <a:p>
            <a:r>
              <a:rPr lang="en-US" dirty="0"/>
              <a:t>Software Layering </a:t>
            </a:r>
            <a:br>
              <a:rPr lang="en-US" dirty="0"/>
            </a:br>
            <a:r>
              <a:rPr lang="en-US" dirty="0"/>
              <a:t>Foundation Of System Implementation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39E3-29F5-8C47-A59E-B63CC193CA9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0376" y="928776"/>
            <a:ext cx="10515599" cy="1702066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Linux </a:t>
            </a:r>
            <a:r>
              <a:rPr lang="en-US" sz="2000" dirty="0">
                <a:solidFill>
                  <a:srgbClr val="0070C0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consists of code and data that </a:t>
            </a:r>
            <a:r>
              <a:rPr lang="en-US" sz="2000" b="1" dirty="0">
                <a:solidFill>
                  <a:srgbClr val="0070C0"/>
                </a:solidFill>
              </a:rPr>
              <a:t>supports the semantics </a:t>
            </a:r>
            <a:r>
              <a:rPr lang="en-US" sz="2000" dirty="0">
                <a:solidFill>
                  <a:srgbClr val="0070C0"/>
                </a:solidFill>
              </a:rPr>
              <a:t>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by the </a:t>
            </a:r>
            <a:r>
              <a:rPr lang="en-US" sz="2000" dirty="0">
                <a:solidFill>
                  <a:srgbClr val="0070C0"/>
                </a:solidFill>
              </a:rPr>
              <a:t>programming languages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spans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many parts of the system implemented in layers: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Hardware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compilers, libraries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the </a:t>
            </a:r>
            <a:r>
              <a:rPr lang="en-US" sz="2000" dirty="0">
                <a:solidFill>
                  <a:srgbClr val="00B050"/>
                </a:solidFill>
              </a:rPr>
              <a:t>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71825E-8E27-C742-A24E-C954AF216233}"/>
              </a:ext>
            </a:extLst>
          </p:cNvPr>
          <p:cNvSpPr/>
          <p:nvPr/>
        </p:nvSpPr>
        <p:spPr bwMode="auto">
          <a:xfrm>
            <a:off x="2991445" y="6203894"/>
            <a:ext cx="5486400" cy="548640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 4 hardware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C54381-2E6E-744B-A40D-CA4E219298B1}"/>
              </a:ext>
            </a:extLst>
          </p:cNvPr>
          <p:cNvGrpSpPr/>
          <p:nvPr/>
        </p:nvGrpSpPr>
        <p:grpSpPr>
          <a:xfrm>
            <a:off x="2995279" y="2740588"/>
            <a:ext cx="9196721" cy="708189"/>
            <a:chOff x="2995466" y="1105516"/>
            <a:chExt cx="9196721" cy="7081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AC976-9ABF-CB44-BB29-B377CC320221}"/>
                </a:ext>
              </a:extLst>
            </p:cNvPr>
            <p:cNvSpPr txBox="1"/>
            <p:nvPr/>
          </p:nvSpPr>
          <p:spPr>
            <a:xfrm>
              <a:off x="2995466" y="1105516"/>
              <a:ext cx="1737360" cy="59436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application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8A8E78-3EAA-5543-A1A0-C09A2547EC3E}"/>
                </a:ext>
              </a:extLst>
            </p:cNvPr>
            <p:cNvSpPr txBox="1"/>
            <p:nvPr/>
          </p:nvSpPr>
          <p:spPr>
            <a:xfrm>
              <a:off x="4824266" y="1105516"/>
              <a:ext cx="1828800" cy="59436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application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0C42A9-29F7-C14F-AE0C-2EF8F5485A1B}"/>
                </a:ext>
              </a:extLst>
            </p:cNvPr>
            <p:cNvSpPr txBox="1"/>
            <p:nvPr/>
          </p:nvSpPr>
          <p:spPr>
            <a:xfrm>
              <a:off x="6744506" y="1105516"/>
              <a:ext cx="1737360" cy="594360"/>
            </a:xfrm>
            <a:prstGeom prst="rect">
              <a:avLst/>
            </a:prstGeom>
            <a:solidFill>
              <a:srgbClr val="4B2A85"/>
            </a:solidFill>
          </p:spPr>
          <p:txBody>
            <a:bodyPr wrap="square" lIns="0" rIns="0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E19EC6-ED40-3243-A6BD-9811BB89CC03}"/>
                </a:ext>
              </a:extLst>
            </p:cNvPr>
            <p:cNvSpPr txBox="1"/>
            <p:nvPr/>
          </p:nvSpPr>
          <p:spPr>
            <a:xfrm>
              <a:off x="8664746" y="1167374"/>
              <a:ext cx="3527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Applications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Various Programming languages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16714-CE4E-0D49-872C-43CDD853E872}"/>
              </a:ext>
            </a:extLst>
          </p:cNvPr>
          <p:cNvGrpSpPr/>
          <p:nvPr/>
        </p:nvGrpSpPr>
        <p:grpSpPr>
          <a:xfrm>
            <a:off x="3031201" y="3724987"/>
            <a:ext cx="8516037" cy="923330"/>
            <a:chOff x="2995466" y="1684672"/>
            <a:chExt cx="8516037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3C258F-B517-144C-A0EE-808A216DBEC7}"/>
                </a:ext>
              </a:extLst>
            </p:cNvPr>
            <p:cNvSpPr txBox="1"/>
            <p:nvPr/>
          </p:nvSpPr>
          <p:spPr>
            <a:xfrm>
              <a:off x="2995466" y="1894681"/>
              <a:ext cx="3657600" cy="6492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standard library's (</a:t>
              </a:r>
              <a:r>
                <a:rPr lang="en-US" dirty="0" err="1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glibc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and C runtime environment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CD580-7EC0-E947-86B7-54D4CDD0D94A}"/>
                </a:ext>
              </a:extLst>
            </p:cNvPr>
            <p:cNvSpPr txBox="1"/>
            <p:nvPr/>
          </p:nvSpPr>
          <p:spPr>
            <a:xfrm>
              <a:off x="6744506" y="1904620"/>
              <a:ext cx="1737360" cy="64922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Runtime Environment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4AFF3-4019-1349-B8DB-E2296AF79CFC}"/>
                </a:ext>
              </a:extLst>
            </p:cNvPr>
            <p:cNvSpPr txBox="1"/>
            <p:nvPr/>
          </p:nvSpPr>
          <p:spPr>
            <a:xfrm>
              <a:off x="8664746" y="1684672"/>
              <a:ext cx="28467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Runtime Environment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Isolates the Applications from the underlying OS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915725-60CA-BC46-B51B-3C10E5933F39}"/>
              </a:ext>
            </a:extLst>
          </p:cNvPr>
          <p:cNvGrpSpPr/>
          <p:nvPr/>
        </p:nvGrpSpPr>
        <p:grpSpPr>
          <a:xfrm>
            <a:off x="143133" y="3181679"/>
            <a:ext cx="8557348" cy="923330"/>
            <a:chOff x="199028" y="1323563"/>
            <a:chExt cx="8557348" cy="9233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7334A2-9D90-EC4F-AAB1-CD39BA79D0C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127219" y="1776461"/>
              <a:ext cx="772881" cy="876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195979-2998-F84B-B8D0-57DF5E5B51A2}"/>
                </a:ext>
              </a:extLst>
            </p:cNvPr>
            <p:cNvGrpSpPr/>
            <p:nvPr/>
          </p:nvGrpSpPr>
          <p:grpSpPr>
            <a:xfrm>
              <a:off x="199028" y="1323563"/>
              <a:ext cx="8557348" cy="923330"/>
              <a:chOff x="199028" y="1323563"/>
              <a:chExt cx="8557348" cy="9233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F92AA-3EEF-F247-A7A8-2C405D3030DC}"/>
                  </a:ext>
                </a:extLst>
              </p:cNvPr>
              <p:cNvSpPr txBox="1"/>
              <p:nvPr/>
            </p:nvSpPr>
            <p:spPr>
              <a:xfrm>
                <a:off x="199028" y="1323563"/>
                <a:ext cx="1928191" cy="923330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This software interface is OS independent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AF57707-F78E-6C4A-B39D-2860F7C4FD12}"/>
                  </a:ext>
                </a:extLst>
              </p:cNvPr>
              <p:cNvCxnSpPr/>
              <p:nvPr/>
            </p:nvCxnSpPr>
            <p:spPr>
              <a:xfrm>
                <a:off x="2995466" y="1785228"/>
                <a:ext cx="5760910" cy="0"/>
              </a:xfrm>
              <a:prstGeom prst="line">
                <a:avLst/>
              </a:prstGeom>
              <a:ln w="3810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204A5-C9F9-AD42-8EEC-868BAA29E22A}"/>
              </a:ext>
            </a:extLst>
          </p:cNvPr>
          <p:cNvSpPr/>
          <p:nvPr/>
        </p:nvSpPr>
        <p:spPr bwMode="auto">
          <a:xfrm>
            <a:off x="2991445" y="5036136"/>
            <a:ext cx="5486400" cy="54864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Linux 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71648-9DDC-9349-B35F-8780C6ADAAF0}"/>
              </a:ext>
            </a:extLst>
          </p:cNvPr>
          <p:cNvSpPr txBox="1"/>
          <p:nvPr/>
        </p:nvSpPr>
        <p:spPr>
          <a:xfrm>
            <a:off x="8700481" y="4881504"/>
            <a:ext cx="3335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Implements “features” on the underlying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Supports the Runtime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EDF70-41CC-0545-A840-21CC1AC567F5}"/>
              </a:ext>
            </a:extLst>
          </p:cNvPr>
          <p:cNvGrpSpPr/>
          <p:nvPr/>
        </p:nvGrpSpPr>
        <p:grpSpPr>
          <a:xfrm>
            <a:off x="-3268" y="4287509"/>
            <a:ext cx="8795379" cy="941262"/>
            <a:chOff x="-39190" y="3624895"/>
            <a:chExt cx="8795379" cy="9412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9112B9-7FAF-D447-82B2-EDF1349C7E16}"/>
                </a:ext>
              </a:extLst>
            </p:cNvPr>
            <p:cNvGrpSpPr/>
            <p:nvPr/>
          </p:nvGrpSpPr>
          <p:grpSpPr>
            <a:xfrm>
              <a:off x="-39190" y="3624895"/>
              <a:ext cx="2994713" cy="941262"/>
              <a:chOff x="-39003" y="2171971"/>
              <a:chExt cx="2994713" cy="9412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E2D46-AC4B-4C43-9C9F-7BDE0C7A7127}"/>
                  </a:ext>
                </a:extLst>
              </p:cNvPr>
              <p:cNvSpPr txBox="1"/>
              <p:nvPr/>
            </p:nvSpPr>
            <p:spPr>
              <a:xfrm>
                <a:off x="-39003" y="2171971"/>
                <a:ext cx="2548351" cy="941262"/>
              </a:xfrm>
              <a:prstGeom prst="rect">
                <a:avLst/>
              </a:prstGeom>
              <a:noFill/>
              <a:ln w="22225">
                <a:solidFill>
                  <a:srgbClr val="00B05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OS / app interface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(OS specific system calls)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Isolates runtime from OS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62270A0-01FD-AD4F-B968-75001DDE52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2716069"/>
                <a:ext cx="443094" cy="372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C2DE5B-E3D3-CE4D-BB5C-5AAC942C709D}"/>
                </a:ext>
              </a:extLst>
            </p:cNvPr>
            <p:cNvCxnSpPr/>
            <p:nvPr/>
          </p:nvCxnSpPr>
          <p:spPr>
            <a:xfrm>
              <a:off x="2995279" y="4147768"/>
              <a:ext cx="5760910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EC7809-9C88-2349-A134-5AC8D035FEA1}"/>
              </a:ext>
            </a:extLst>
          </p:cNvPr>
          <p:cNvGrpSpPr/>
          <p:nvPr/>
        </p:nvGrpSpPr>
        <p:grpSpPr>
          <a:xfrm>
            <a:off x="206551" y="5446629"/>
            <a:ext cx="8382612" cy="1115536"/>
            <a:chOff x="317869" y="4447483"/>
            <a:chExt cx="8382612" cy="11155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D38D4DF-38E5-BC40-B84D-BD446F1ECE8F}"/>
                </a:ext>
              </a:extLst>
            </p:cNvPr>
            <p:cNvGrpSpPr/>
            <p:nvPr/>
          </p:nvGrpSpPr>
          <p:grpSpPr>
            <a:xfrm>
              <a:off x="317869" y="4447483"/>
              <a:ext cx="2637654" cy="1115536"/>
              <a:chOff x="318056" y="2994559"/>
              <a:chExt cx="2637654" cy="111553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5720CD-23D8-8740-A588-66D6E88457D2}"/>
                  </a:ext>
                </a:extLst>
              </p:cNvPr>
              <p:cNvSpPr txBox="1"/>
              <p:nvPr/>
            </p:nvSpPr>
            <p:spPr>
              <a:xfrm>
                <a:off x="318056" y="2994559"/>
                <a:ext cx="2194560" cy="111553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HW/SW interface</a:t>
                </a: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Manages HW and Isolates OS from HW (somewhat…)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833239D-E995-8F49-8C38-77A2BB13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3429633"/>
                <a:ext cx="443094" cy="372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8E13790-063E-EC47-84B8-503D0582CDC5}"/>
                </a:ext>
              </a:extLst>
            </p:cNvPr>
            <p:cNvCxnSpPr/>
            <p:nvPr/>
          </p:nvCxnSpPr>
          <p:spPr>
            <a:xfrm>
              <a:off x="2939571" y="4882557"/>
              <a:ext cx="576091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BE6AF95-D8EE-2A42-982C-5D81EFB86B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115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FF4587-EF6F-A041-BFA7-80EAC7A6D3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69647" y="984962"/>
            <a:ext cx="6908172" cy="27163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 was developed by Dennis Ritchie in 1969–73 to make the Unix operating system more portable</a:t>
            </a:r>
          </a:p>
          <a:p>
            <a:r>
              <a:rPr lang="en-US" b="1" dirty="0">
                <a:solidFill>
                  <a:schemeClr val="accent1"/>
                </a:solidFill>
              </a:rPr>
              <a:t>Procedural language </a:t>
            </a:r>
            <a:r>
              <a:rPr lang="en-US" dirty="0"/>
              <a:t>based on the use of functions()</a:t>
            </a:r>
          </a:p>
          <a:p>
            <a:r>
              <a:rPr lang="en-US" dirty="0">
                <a:solidFill>
                  <a:srgbClr val="2C895B"/>
                </a:solidFill>
              </a:rPr>
              <a:t>C was designed to give programmers “low-level” access to memory and be easily translatable into “machine code”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9DED1-FA1B-474E-A5EC-6907286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6" y="-1"/>
            <a:ext cx="9688933" cy="598721"/>
          </a:xfrm>
        </p:spPr>
        <p:txBody>
          <a:bodyPr/>
          <a:lstStyle/>
          <a:p>
            <a:r>
              <a:rPr lang="en-US" dirty="0"/>
              <a:t>C Programming Language – High Level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FBBF03-2D4A-9246-991F-389C3633F1BB}"/>
              </a:ext>
            </a:extLst>
          </p:cNvPr>
          <p:cNvGrpSpPr/>
          <p:nvPr/>
        </p:nvGrpSpPr>
        <p:grpSpPr>
          <a:xfrm>
            <a:off x="136658" y="569215"/>
            <a:ext cx="4975252" cy="3407686"/>
            <a:chOff x="3177637" y="70604"/>
            <a:chExt cx="4975252" cy="34076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E7298E-26B3-904E-B643-23AB5DEDA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7637" y="70604"/>
              <a:ext cx="4975252" cy="34076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F5AA2C-3264-6B40-B7CB-6542C2BDD877}"/>
                </a:ext>
              </a:extLst>
            </p:cNvPr>
            <p:cNvSpPr txBox="1"/>
            <p:nvPr/>
          </p:nvSpPr>
          <p:spPr>
            <a:xfrm>
              <a:off x="3283103" y="182988"/>
              <a:ext cx="6976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1975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FEB9F9-D3FC-DD4A-BCB9-656546EF6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7958A9-49A2-CDAE-2DFE-43C811F0ADBC}"/>
              </a:ext>
            </a:extLst>
          </p:cNvPr>
          <p:cNvGrpSpPr/>
          <p:nvPr/>
        </p:nvGrpSpPr>
        <p:grpSpPr>
          <a:xfrm>
            <a:off x="-3993" y="4126542"/>
            <a:ext cx="12109825" cy="2478276"/>
            <a:chOff x="-3993" y="4126542"/>
            <a:chExt cx="12109825" cy="24782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E5CA8CD-5EDF-58D8-262E-8A947F3E9E46}"/>
                </a:ext>
              </a:extLst>
            </p:cNvPr>
            <p:cNvGrpSpPr/>
            <p:nvPr/>
          </p:nvGrpSpPr>
          <p:grpSpPr>
            <a:xfrm>
              <a:off x="-3993" y="4412281"/>
              <a:ext cx="3319400" cy="1698786"/>
              <a:chOff x="5148667" y="4443759"/>
              <a:chExt cx="3319400" cy="1698786"/>
            </a:xfrm>
          </p:grpSpPr>
          <p:sp>
            <p:nvSpPr>
              <p:cNvPr id="28" name="Vertical Scroll 27">
                <a:extLst>
                  <a:ext uri="{FF2B5EF4-FFF2-40B4-BE49-F238E27FC236}">
                    <a16:creationId xmlns:a16="http://schemas.microsoft.com/office/drawing/2014/main" id="{DDCE08B2-EFA3-77DB-D7FF-7A73E42D0F3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148667" y="4846988"/>
                <a:ext cx="3319400" cy="129555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int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sum_ints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(</a:t>
                </a: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x</a:t>
                </a:r>
                <a:r>
                  <a:rPr lang="en-US" sz="1600" b="1" dirty="0" err="1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,</a:t>
                </a:r>
                <a:r>
                  <a:rPr lang="en-US" sz="1600" b="1" dirty="0" err="1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y) {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return (x + y);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D8777B-1369-2F90-B1DC-DFD30879AC0D}"/>
                  </a:ext>
                </a:extLst>
              </p:cNvPr>
              <p:cNvSpPr txBox="1"/>
              <p:nvPr/>
            </p:nvSpPr>
            <p:spPr>
              <a:xfrm>
                <a:off x="5743597" y="4443759"/>
                <a:ext cx="2300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 language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source.c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AutoShape 14">
              <a:extLst>
                <a:ext uri="{FF2B5EF4-FFF2-40B4-BE49-F238E27FC236}">
                  <a16:creationId xmlns:a16="http://schemas.microsoft.com/office/drawing/2014/main" id="{1F41A594-68B8-69AA-B797-C9C527FBCFDE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2235" y="5030110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31" name="Line 15">
              <a:extLst>
                <a:ext uri="{FF2B5EF4-FFF2-40B4-BE49-F238E27FC236}">
                  <a16:creationId xmlns:a16="http://schemas.microsoft.com/office/drawing/2014/main" id="{34FC7F99-8308-89B9-D8E3-9707AA5A7F0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270374" y="5509612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BF6ED7D8-5D7D-70D5-079F-487D1061023C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591035" y="5502154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3634DB-3C47-C3DE-A650-BCBC88F546E2}"/>
                </a:ext>
              </a:extLst>
            </p:cNvPr>
            <p:cNvGrpSpPr/>
            <p:nvPr/>
          </p:nvGrpSpPr>
          <p:grpSpPr>
            <a:xfrm>
              <a:off x="5619882" y="4241690"/>
              <a:ext cx="2300629" cy="1789505"/>
              <a:chOff x="5240882" y="4229921"/>
              <a:chExt cx="2300629" cy="1789505"/>
            </a:xfrm>
          </p:grpSpPr>
          <p:sp>
            <p:nvSpPr>
              <p:cNvPr id="34" name="Vertical Scroll 33">
                <a:extLst>
                  <a:ext uri="{FF2B5EF4-FFF2-40B4-BE49-F238E27FC236}">
                    <a16:creationId xmlns:a16="http://schemas.microsoft.com/office/drawing/2014/main" id="{4D02E5EA-C227-0CEA-BEE5-9B8D498A98B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282365" y="4971659"/>
                <a:ext cx="1768200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A1F309-C768-9541-2171-C8DCFC7934A3}"/>
                  </a:ext>
                </a:extLst>
              </p:cNvPr>
              <p:cNvSpPr txBox="1"/>
              <p:nvPr/>
            </p:nvSpPr>
            <p:spPr>
              <a:xfrm>
                <a:off x="5240882" y="4229921"/>
                <a:ext cx="2300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D37148-8F52-3C00-0F2A-3994390A5C98}"/>
                </a:ext>
              </a:extLst>
            </p:cNvPr>
            <p:cNvSpPr txBox="1"/>
            <p:nvPr/>
          </p:nvSpPr>
          <p:spPr>
            <a:xfrm>
              <a:off x="7044831" y="6143153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025B5B1F-282E-1224-E977-1CB6574F0819}"/>
                </a:ext>
              </a:extLst>
            </p:cNvPr>
            <p:cNvSpPr/>
            <p:nvPr/>
          </p:nvSpPr>
          <p:spPr>
            <a:xfrm rot="10800000">
              <a:off x="10882891" y="5873038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FBBD53-27F8-BD8C-135A-E6EE7995CEAC}"/>
                </a:ext>
              </a:extLst>
            </p:cNvPr>
            <p:cNvSpPr/>
            <p:nvPr/>
          </p:nvSpPr>
          <p:spPr bwMode="auto">
            <a:xfrm>
              <a:off x="10033061" y="5049872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AutoShape 14">
              <a:extLst>
                <a:ext uri="{FF2B5EF4-FFF2-40B4-BE49-F238E27FC236}">
                  <a16:creationId xmlns:a16="http://schemas.microsoft.com/office/drawing/2014/main" id="{59C79FEB-29F8-2A1A-9E56-BBE7C1694D9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73986" y="5052412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F2CC3B89-FCAB-C79F-6ABF-C15436971D61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5402786" y="5509612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161D5B5C-6B62-27B3-D344-ADFCA6319F3E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139794" y="5586326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65DB1E-A463-EF8F-A11E-08AB0FBD8B14}"/>
                </a:ext>
              </a:extLst>
            </p:cNvPr>
            <p:cNvSpPr txBox="1"/>
            <p:nvPr/>
          </p:nvSpPr>
          <p:spPr>
            <a:xfrm>
              <a:off x="10210388" y="4126542"/>
              <a:ext cx="17682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  <a:p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a.out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uiExpand="1" build="p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56223</TotalTime>
  <Words>12516</Words>
  <Application>Microsoft Macintosh PowerPoint</Application>
  <PresentationFormat>Widescreen</PresentationFormat>
  <Paragraphs>1821</Paragraphs>
  <Slides>87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Regular</vt:lpstr>
      <vt:lpstr>Calibri</vt:lpstr>
      <vt:lpstr>Consolas</vt:lpstr>
      <vt:lpstr>Courier New</vt:lpstr>
      <vt:lpstr>Helvetica</vt:lpstr>
      <vt:lpstr>Helvetica Neue</vt:lpstr>
      <vt:lpstr>Theme1</vt:lpstr>
      <vt:lpstr>PowerPoint Presentation</vt:lpstr>
      <vt:lpstr>CSE 30 Fall 2022 – Staff Introduction</vt:lpstr>
      <vt:lpstr>Quick Overview of Syllabus – See Canvas</vt:lpstr>
      <vt:lpstr>My View of CSE30….</vt:lpstr>
      <vt:lpstr>Survival Tips</vt:lpstr>
      <vt:lpstr>Additional Information</vt:lpstr>
      <vt:lpstr>Back in those Early Years…. Physically Wiring your ”Program”</vt:lpstr>
      <vt:lpstr>1950-1970 Computers –Abstraction Arrived</vt:lpstr>
      <vt:lpstr>C Programming Language – High Level Language</vt:lpstr>
      <vt:lpstr>Programming Language Popularity</vt:lpstr>
      <vt:lpstr>Program Performance by Language</vt:lpstr>
      <vt:lpstr>Course Goals - 1</vt:lpstr>
      <vt:lpstr>Course Goals – 2 </vt:lpstr>
      <vt:lpstr>Course Goals – 3 (as time permits)</vt:lpstr>
      <vt:lpstr>Introduction: C Program Structure (Single file)</vt:lpstr>
      <vt:lpstr>Five Step Workflow in the Linux Environment, Single Source File</vt:lpstr>
      <vt:lpstr>C Preprocessor (cpp): #include, #define and more</vt:lpstr>
      <vt:lpstr>Compilation Process Actions</vt:lpstr>
      <vt:lpstr>Textbook Over-ride: Linux Return Value Convention - 1</vt:lpstr>
      <vt:lpstr>Main() Return Value Under Linux - 2</vt:lpstr>
      <vt:lpstr>Data types: C Versus Java</vt:lpstr>
      <vt:lpstr>C vs Java: Expression Type Promotions, Demotions, Casts</vt:lpstr>
      <vt:lpstr>Java versus C: Mostly Similar Syntax</vt:lpstr>
      <vt:lpstr>Conditional Statements (if, while, do...while, for)</vt:lpstr>
      <vt:lpstr>Logical Data Shortcuts </vt:lpstr>
      <vt:lpstr>Be Careful with the comma , sequence operator</vt:lpstr>
      <vt:lpstr>PA # 2: Designing a Deterministic Finite State Automaton </vt:lpstr>
      <vt:lpstr>States and Transitions</vt:lpstr>
      <vt:lpstr>PowerPoint Presentation</vt:lpstr>
      <vt:lpstr>PA2/PA3: Removing comments from a C program</vt:lpstr>
      <vt:lpstr>Designing a Deterministic Finite State Automaton -2 </vt:lpstr>
      <vt:lpstr>Designing a Deterministic Finite State Automaton - 3 </vt:lpstr>
      <vt:lpstr>Designing a Deterministic Finite State Automaton - 4 </vt:lpstr>
      <vt:lpstr>Merging DFA's: Step one design each sequence</vt:lpstr>
      <vt:lpstr>Merging DFA's – 2 (Finished)</vt:lpstr>
      <vt:lpstr>Background: What is a Definition in a program language?</vt:lpstr>
      <vt:lpstr>C Function Definitions - 1</vt:lpstr>
      <vt:lpstr>C Function Definitions - 2</vt:lpstr>
      <vt:lpstr>C Function Definitions - 3</vt:lpstr>
      <vt:lpstr>Real C programs are distributed across multiple files</vt:lpstr>
      <vt:lpstr>Background What is a Declaration in programming language?</vt:lpstr>
      <vt:lpstr>C Translation unit -single source file Range of definition and declaration validity</vt:lpstr>
      <vt:lpstr>Function Prototypes –Definitions and Declaration Sections</vt:lpstr>
      <vt:lpstr>Breaking a Program into Multiple files: Declaration (Header) Files and Definition (Source) files</vt:lpstr>
      <vt:lpstr>Header Files (often called .h files) – Where to put declarations</vt:lpstr>
      <vt:lpstr>Placing Declarations and Definitions across Multiple files</vt:lpstr>
      <vt:lpstr>Breaking a Program into Multiple files:  Separate Compilation Support</vt:lpstr>
      <vt:lpstr>Compiling Multi-File Programs (assembly steps not shown)</vt:lpstr>
      <vt:lpstr>C char type  ASCII byte text encoding</vt:lpstr>
      <vt:lpstr>PowerPoint Presentation</vt:lpstr>
      <vt:lpstr>char &amp; string literals In C </vt:lpstr>
      <vt:lpstr>Why literal sequences?</vt:lpstr>
      <vt:lpstr>Recap: Benefit of Separate Declarations and Definitions</vt:lpstr>
      <vt:lpstr>Controlling Linkage Across Files in Multi-File C Programs</vt:lpstr>
      <vt:lpstr>Linkage Example - Simplified</vt:lpstr>
      <vt:lpstr>C Storage Durations</vt:lpstr>
      <vt:lpstr>Static Storage Duration</vt:lpstr>
      <vt:lpstr>Linux/Unix Process and Standard I/O (CSE 15L) - Defaults</vt:lpstr>
      <vt:lpstr> Under the Hood:  stdio File I/O – File Position Pointer On Files</vt:lpstr>
      <vt:lpstr>Under the Hood: stdio File I/O – Working with a Keyboard</vt:lpstr>
      <vt:lpstr>C Library Function: Simple Formatted Printing</vt:lpstr>
      <vt:lpstr>Formatted Output Conversion Examples</vt:lpstr>
      <vt:lpstr>C Library Function API : Simple Character I/O – Used in PA3</vt:lpstr>
      <vt:lpstr>Simple Character I/O – Using STDIO  Make sure you use int variables here!</vt:lpstr>
      <vt:lpstr>C Enumerated Data Type – Use to Specify DFA States </vt:lpstr>
      <vt:lpstr>C Enumerated Data Type </vt:lpstr>
      <vt:lpstr>Example: Programming a Deterministic Finite Automaton </vt:lpstr>
      <vt:lpstr>Programming a Deterministic Finite Automaton </vt:lpstr>
      <vt:lpstr>Programming a Deterministic Finite Automaton – The Files </vt:lpstr>
      <vt:lpstr>Programming a Deterministic Finite Automaton – states{.h,.c}</vt:lpstr>
      <vt:lpstr>Programming a Deterministic Finite Automaton – main.c</vt:lpstr>
      <vt:lpstr>Aside: Suppress compiler errors on fall throughs</vt:lpstr>
      <vt:lpstr>Extra Slides </vt:lpstr>
      <vt:lpstr>Programming Language Concepts: Lifetime</vt:lpstr>
      <vt:lpstr>Programming Language Concepts: Scope</vt:lpstr>
      <vt:lpstr>C Variable Definitions</vt:lpstr>
      <vt:lpstr>Watch out for Hardware differences:  Why getchar()/putchar use an int and not a char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  <vt:lpstr>Reference: printf(), fprintf() Formatting basics</vt:lpstr>
      <vt:lpstr>Software Layering  Foundation Of System Implementation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reserved.</dc:description>
  <cp:lastModifiedBy>Keith Muller</cp:lastModifiedBy>
  <cp:revision>2513</cp:revision>
  <cp:lastPrinted>2020-10-01T19:01:13Z</cp:lastPrinted>
  <dcterms:created xsi:type="dcterms:W3CDTF">2018-10-05T16:35:28Z</dcterms:created>
  <dcterms:modified xsi:type="dcterms:W3CDTF">2022-09-29T17:33:40Z</dcterms:modified>
  <cp:category/>
</cp:coreProperties>
</file>